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508" r:id="rId3"/>
    <p:sldId id="285" r:id="rId4"/>
    <p:sldId id="538" r:id="rId5"/>
    <p:sldId id="530" r:id="rId6"/>
    <p:sldId id="498" r:id="rId7"/>
    <p:sldId id="499" r:id="rId8"/>
    <p:sldId id="532" r:id="rId9"/>
    <p:sldId id="533" r:id="rId10"/>
    <p:sldId id="531" r:id="rId11"/>
    <p:sldId id="500" r:id="rId12"/>
    <p:sldId id="534" r:id="rId13"/>
    <p:sldId id="535" r:id="rId14"/>
    <p:sldId id="539" r:id="rId15"/>
    <p:sldId id="511" r:id="rId16"/>
    <p:sldId id="512" r:id="rId17"/>
    <p:sldId id="513" r:id="rId18"/>
    <p:sldId id="515" r:id="rId19"/>
    <p:sldId id="514" r:id="rId20"/>
    <p:sldId id="516" r:id="rId21"/>
    <p:sldId id="522" r:id="rId22"/>
    <p:sldId id="501" r:id="rId23"/>
    <p:sldId id="540" r:id="rId24"/>
    <p:sldId id="517" r:id="rId25"/>
    <p:sldId id="518" r:id="rId26"/>
    <p:sldId id="502" r:id="rId27"/>
    <p:sldId id="519" r:id="rId28"/>
    <p:sldId id="504" r:id="rId29"/>
    <p:sldId id="520" r:id="rId30"/>
    <p:sldId id="503" r:id="rId31"/>
    <p:sldId id="507" r:id="rId32"/>
    <p:sldId id="505" r:id="rId33"/>
    <p:sldId id="506" r:id="rId34"/>
    <p:sldId id="523" r:id="rId35"/>
    <p:sldId id="541" r:id="rId36"/>
    <p:sldId id="536" r:id="rId37"/>
    <p:sldId id="496" r:id="rId38"/>
    <p:sldId id="524" r:id="rId39"/>
    <p:sldId id="542" r:id="rId40"/>
    <p:sldId id="525" r:id="rId41"/>
    <p:sldId id="526" r:id="rId42"/>
    <p:sldId id="527" r:id="rId43"/>
    <p:sldId id="537" r:id="rId44"/>
    <p:sldId id="528" r:id="rId45"/>
    <p:sldId id="529" r:id="rId46"/>
    <p:sldId id="521" r:id="rId47"/>
    <p:sldId id="261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4660"/>
  </p:normalViewPr>
  <p:slideViewPr>
    <p:cSldViewPr>
      <p:cViewPr varScale="1">
        <p:scale>
          <a:sx n="106" d="100"/>
          <a:sy n="106" d="100"/>
        </p:scale>
        <p:origin x="798" y="-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153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171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547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7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9893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5057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667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4429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5465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706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654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1054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830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2978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7983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917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250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7377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124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491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575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6813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1595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2684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7496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9126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7390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1586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2267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199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6910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612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628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5224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54387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248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3413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36329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9480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22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07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495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757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23.09.2022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55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35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952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обсуждаем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инженерить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признаки для изображений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может быть особой точкой?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A74799-D604-4D78-817F-17E5EB2CAD01}"/>
              </a:ext>
            </a:extLst>
          </p:cNvPr>
          <p:cNvSpPr/>
          <p:nvPr/>
        </p:nvSpPr>
        <p:spPr>
          <a:xfrm>
            <a:off x="2219400" y="6365725"/>
            <a:ext cx="8088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https://docs.opencv.org/master/df/d54/tutorial_py_features_meaning.html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02BD5B3-CF87-4DBE-AB59-396EA22E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760" y="1554328"/>
            <a:ext cx="5405511" cy="4804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8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89FD654-FB6F-49B0-BF5A-53F9FF24FE76}"/>
              </a:ext>
            </a:extLst>
          </p:cNvPr>
          <p:cNvSpPr/>
          <p:nvPr/>
        </p:nvSpPr>
        <p:spPr>
          <a:xfrm>
            <a:off x="8367913" y="2154991"/>
            <a:ext cx="3625150" cy="280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олилиния 47"/>
          <p:cNvSpPr/>
          <p:nvPr/>
        </p:nvSpPr>
        <p:spPr>
          <a:xfrm>
            <a:off x="9408368" y="2780928"/>
            <a:ext cx="2556000" cy="2160000"/>
          </a:xfrm>
          <a:custGeom>
            <a:avLst/>
            <a:gdLst>
              <a:gd name="connsiteX0" fmla="*/ 0 w 2580238"/>
              <a:gd name="connsiteY0" fmla="*/ 45267 h 2199992"/>
              <a:gd name="connsiteX1" fmla="*/ 63375 w 2580238"/>
              <a:gd name="connsiteY1" fmla="*/ 2199992 h 2199992"/>
              <a:gd name="connsiteX2" fmla="*/ 2580238 w 2580238"/>
              <a:gd name="connsiteY2" fmla="*/ 2199992 h 2199992"/>
              <a:gd name="connsiteX3" fmla="*/ 2544024 w 2580238"/>
              <a:gd name="connsiteY3" fmla="*/ 1756372 h 2199992"/>
              <a:gd name="connsiteX4" fmla="*/ 27161 w 2580238"/>
              <a:gd name="connsiteY4" fmla="*/ 0 h 2199992"/>
              <a:gd name="connsiteX5" fmla="*/ 0 w 2580238"/>
              <a:gd name="connsiteY5" fmla="*/ 45267 h 21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238" h="2199992">
                <a:moveTo>
                  <a:pt x="0" y="45267"/>
                </a:moveTo>
                <a:lnTo>
                  <a:pt x="63375" y="2199992"/>
                </a:lnTo>
                <a:lnTo>
                  <a:pt x="2580238" y="2199992"/>
                </a:lnTo>
                <a:lnTo>
                  <a:pt x="2544024" y="1756372"/>
                </a:lnTo>
                <a:lnTo>
                  <a:pt x="27161" y="0"/>
                </a:lnTo>
                <a:lnTo>
                  <a:pt x="0" y="45267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D3611871-CB90-42FA-9329-D80978308AAF}"/>
              </a:ext>
            </a:extLst>
          </p:cNvPr>
          <p:cNvGrpSpPr/>
          <p:nvPr/>
        </p:nvGrpSpPr>
        <p:grpSpPr>
          <a:xfrm>
            <a:off x="9409208" y="2747237"/>
            <a:ext cx="2483152" cy="2193691"/>
            <a:chOff x="2469931" y="4960883"/>
            <a:chExt cx="1418897" cy="1345324"/>
          </a:xfrm>
        </p:grpSpPr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AF271AA3-B462-4384-A602-4556B3F83BA0}"/>
                </a:ext>
              </a:extLst>
            </p:cNvPr>
            <p:cNvCxnSpPr/>
            <p:nvPr/>
          </p:nvCxnSpPr>
          <p:spPr>
            <a:xfrm>
              <a:off x="2469931" y="4960883"/>
              <a:ext cx="10510" cy="13453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0E595722-EC10-4BE4-9E42-FE9A11559705}"/>
                </a:ext>
              </a:extLst>
            </p:cNvPr>
            <p:cNvCxnSpPr/>
            <p:nvPr/>
          </p:nvCxnSpPr>
          <p:spPr>
            <a:xfrm>
              <a:off x="2480441" y="4960883"/>
              <a:ext cx="1408387" cy="10510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1873D18-9DCB-499C-8DCA-84D8D37480E6}"/>
              </a:ext>
            </a:extLst>
          </p:cNvPr>
          <p:cNvSpPr/>
          <p:nvPr/>
        </p:nvSpPr>
        <p:spPr>
          <a:xfrm>
            <a:off x="4367808" y="2276872"/>
            <a:ext cx="3555354" cy="275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олилиния 43"/>
          <p:cNvSpPr/>
          <p:nvPr/>
        </p:nvSpPr>
        <p:spPr>
          <a:xfrm>
            <a:off x="5375920" y="2852936"/>
            <a:ext cx="2556000" cy="2160000"/>
          </a:xfrm>
          <a:custGeom>
            <a:avLst/>
            <a:gdLst>
              <a:gd name="connsiteX0" fmla="*/ 0 w 2580238"/>
              <a:gd name="connsiteY0" fmla="*/ 45267 h 2199992"/>
              <a:gd name="connsiteX1" fmla="*/ 63375 w 2580238"/>
              <a:gd name="connsiteY1" fmla="*/ 2199992 h 2199992"/>
              <a:gd name="connsiteX2" fmla="*/ 2580238 w 2580238"/>
              <a:gd name="connsiteY2" fmla="*/ 2199992 h 2199992"/>
              <a:gd name="connsiteX3" fmla="*/ 2544024 w 2580238"/>
              <a:gd name="connsiteY3" fmla="*/ 1756372 h 2199992"/>
              <a:gd name="connsiteX4" fmla="*/ 27161 w 2580238"/>
              <a:gd name="connsiteY4" fmla="*/ 0 h 2199992"/>
              <a:gd name="connsiteX5" fmla="*/ 0 w 2580238"/>
              <a:gd name="connsiteY5" fmla="*/ 45267 h 21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238" h="2199992">
                <a:moveTo>
                  <a:pt x="0" y="45267"/>
                </a:moveTo>
                <a:lnTo>
                  <a:pt x="63375" y="2199992"/>
                </a:lnTo>
                <a:lnTo>
                  <a:pt x="2580238" y="2199992"/>
                </a:lnTo>
                <a:lnTo>
                  <a:pt x="2544024" y="1756372"/>
                </a:lnTo>
                <a:lnTo>
                  <a:pt x="27161" y="0"/>
                </a:lnTo>
                <a:lnTo>
                  <a:pt x="0" y="45267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D3611871-CB90-42FA-9329-D80978308AAF}"/>
              </a:ext>
            </a:extLst>
          </p:cNvPr>
          <p:cNvGrpSpPr/>
          <p:nvPr/>
        </p:nvGrpSpPr>
        <p:grpSpPr>
          <a:xfrm>
            <a:off x="5376760" y="2819245"/>
            <a:ext cx="2483152" cy="2193691"/>
            <a:chOff x="2469931" y="4960883"/>
            <a:chExt cx="1418897" cy="1345324"/>
          </a:xfrm>
        </p:grpSpPr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AF271AA3-B462-4384-A602-4556B3F83BA0}"/>
                </a:ext>
              </a:extLst>
            </p:cNvPr>
            <p:cNvCxnSpPr/>
            <p:nvPr/>
          </p:nvCxnSpPr>
          <p:spPr>
            <a:xfrm>
              <a:off x="2469931" y="4960883"/>
              <a:ext cx="10510" cy="13453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0E595722-EC10-4BE4-9E42-FE9A11559705}"/>
                </a:ext>
              </a:extLst>
            </p:cNvPr>
            <p:cNvCxnSpPr/>
            <p:nvPr/>
          </p:nvCxnSpPr>
          <p:spPr>
            <a:xfrm>
              <a:off x="2480441" y="4960883"/>
              <a:ext cx="1408387" cy="10510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5205065-86EA-42FF-98C6-0E0C99140801}"/>
              </a:ext>
            </a:extLst>
          </p:cNvPr>
          <p:cNvSpPr/>
          <p:nvPr/>
        </p:nvSpPr>
        <p:spPr>
          <a:xfrm>
            <a:off x="169206" y="2315006"/>
            <a:ext cx="3625150" cy="2751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Углы</a:t>
            </a:r>
          </a:p>
        </p:txBody>
      </p:sp>
      <p:sp>
        <p:nvSpPr>
          <p:cNvPr id="3" name="Полилиния 2"/>
          <p:cNvSpPr/>
          <p:nvPr/>
        </p:nvSpPr>
        <p:spPr>
          <a:xfrm>
            <a:off x="1235744" y="2925184"/>
            <a:ext cx="2556000" cy="2160000"/>
          </a:xfrm>
          <a:custGeom>
            <a:avLst/>
            <a:gdLst>
              <a:gd name="connsiteX0" fmla="*/ 0 w 2580238"/>
              <a:gd name="connsiteY0" fmla="*/ 45267 h 2199992"/>
              <a:gd name="connsiteX1" fmla="*/ 63375 w 2580238"/>
              <a:gd name="connsiteY1" fmla="*/ 2199992 h 2199992"/>
              <a:gd name="connsiteX2" fmla="*/ 2580238 w 2580238"/>
              <a:gd name="connsiteY2" fmla="*/ 2199992 h 2199992"/>
              <a:gd name="connsiteX3" fmla="*/ 2544024 w 2580238"/>
              <a:gd name="connsiteY3" fmla="*/ 1756372 h 2199992"/>
              <a:gd name="connsiteX4" fmla="*/ 27161 w 2580238"/>
              <a:gd name="connsiteY4" fmla="*/ 0 h 2199992"/>
              <a:gd name="connsiteX5" fmla="*/ 0 w 2580238"/>
              <a:gd name="connsiteY5" fmla="*/ 45267 h 21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238" h="2199992">
                <a:moveTo>
                  <a:pt x="0" y="45267"/>
                </a:moveTo>
                <a:lnTo>
                  <a:pt x="63375" y="2199992"/>
                </a:lnTo>
                <a:lnTo>
                  <a:pt x="2580238" y="2199992"/>
                </a:lnTo>
                <a:lnTo>
                  <a:pt x="2544024" y="1756372"/>
                </a:lnTo>
                <a:lnTo>
                  <a:pt x="27161" y="0"/>
                </a:lnTo>
                <a:lnTo>
                  <a:pt x="0" y="45267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3611871-CB90-42FA-9329-D80978308AAF}"/>
              </a:ext>
            </a:extLst>
          </p:cNvPr>
          <p:cNvGrpSpPr/>
          <p:nvPr/>
        </p:nvGrpSpPr>
        <p:grpSpPr>
          <a:xfrm>
            <a:off x="1236584" y="2891493"/>
            <a:ext cx="2483152" cy="2193691"/>
            <a:chOff x="2469931" y="4960883"/>
            <a:chExt cx="1418897" cy="1345324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F271AA3-B462-4384-A602-4556B3F83BA0}"/>
                </a:ext>
              </a:extLst>
            </p:cNvPr>
            <p:cNvCxnSpPr/>
            <p:nvPr/>
          </p:nvCxnSpPr>
          <p:spPr>
            <a:xfrm>
              <a:off x="2469931" y="4960883"/>
              <a:ext cx="10510" cy="13453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E595722-EC10-4BE4-9E42-FE9A11559705}"/>
                </a:ext>
              </a:extLst>
            </p:cNvPr>
            <p:cNvCxnSpPr/>
            <p:nvPr/>
          </p:nvCxnSpPr>
          <p:spPr>
            <a:xfrm>
              <a:off x="2480441" y="4960883"/>
              <a:ext cx="1408387" cy="10510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13BE0C5-C0DA-4E4B-B81A-7BCF55784453}"/>
              </a:ext>
            </a:extLst>
          </p:cNvPr>
          <p:cNvSpPr/>
          <p:nvPr/>
        </p:nvSpPr>
        <p:spPr>
          <a:xfrm>
            <a:off x="1394416" y="3672032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9E1C431-30E2-4444-9F9D-50052D61C8AD}"/>
              </a:ext>
            </a:extLst>
          </p:cNvPr>
          <p:cNvSpPr/>
          <p:nvPr/>
        </p:nvSpPr>
        <p:spPr>
          <a:xfrm>
            <a:off x="5231904" y="3645024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D07D035-24E6-4ABB-9A5E-AC28E8C3389B}"/>
              </a:ext>
            </a:extLst>
          </p:cNvPr>
          <p:cNvSpPr/>
          <p:nvPr/>
        </p:nvSpPr>
        <p:spPr>
          <a:xfrm>
            <a:off x="9264352" y="2564904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05169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0.02617 -2.96296E-6 C 0.03802 -2.96296E-6 0.05299 0.02292 0.05299 0.0419 L 0.05299 0.0847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0.00117 0.107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0.06146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46 -1.48148E-6 C 0.03398 -1.48148E-6 0.05508 0.0206 0.05508 0.04607 C 0.05508 0.07176 0.03398 0.09259 0.00846 0.09259 C -0.01706 0.09259 -0.0375 0.07176 -0.0375 0.04607 C -0.0375 0.0206 -0.01706 -1.48148E-6 0.00846 -1.48148E-6 Z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 animBg="1"/>
      <p:bldP spid="34" grpId="0" animBg="1"/>
      <p:bldP spid="34" grpId="1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Детекторы и Дескрипторы 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5278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Формальное Определение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505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алгоритм по поиску особых точек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Дескриптор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вектор (матрица) параметров для особой точки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861877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Детекторы и Дескрипторы </a:t>
            </a: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 Харриса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23152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Локальное Изменение Интенсивности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D445F9C-284F-4F73-AB26-6E59B741A5BE}"/>
                  </a:ext>
                </a:extLst>
              </p:cNvPr>
              <p:cNvSpPr/>
              <p:nvPr/>
            </p:nvSpPr>
            <p:spPr>
              <a:xfrm>
                <a:off x="407368" y="1609382"/>
                <a:ext cx="9716273" cy="1057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D445F9C-284F-4F73-AB26-6E59B741A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609382"/>
                <a:ext cx="9716273" cy="1057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7">
            <a:extLst>
              <a:ext uri="{FF2B5EF4-FFF2-40B4-BE49-F238E27FC236}">
                <a16:creationId xmlns:a16="http://schemas.microsoft.com/office/drawing/2014/main" id="{24C3CA97-2830-4591-B8C2-4F4155214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6111" y="3515432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">
            <a:extLst>
              <a:ext uri="{FF2B5EF4-FFF2-40B4-BE49-F238E27FC236}">
                <a16:creationId xmlns:a16="http://schemas.microsoft.com/office/drawing/2014/main" id="{89C4B39E-1FBF-4899-A526-A11900B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274" y="4158370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6E77EAA9-1AD0-4306-9589-DFB86DF04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511" y="2982032"/>
            <a:ext cx="11641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B99EBAF4-CE14-4E0E-B563-2716392EA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036" y="3896432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F9352D2E-0008-4076-99D1-2638120E3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24192" y="378904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2" name="TextBox 12">
            <a:extLst>
              <a:ext uri="{FF2B5EF4-FFF2-40B4-BE49-F238E27FC236}">
                <a16:creationId xmlns:a16="http://schemas.microsoft.com/office/drawing/2014/main" id="{3EF691F2-75BD-4240-84BF-D2548D16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205" y="3188965"/>
            <a:ext cx="13003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3" name="Rectangle 14">
            <a:extLst>
              <a:ext uri="{FF2B5EF4-FFF2-40B4-BE49-F238E27FC236}">
                <a16:creationId xmlns:a16="http://schemas.microsoft.com/office/drawing/2014/main" id="{7BB14063-8A5A-47A7-B9C1-F371B2387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8817" y="4343078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63E607-9AD9-4714-8836-25513C679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7192" y="4474840"/>
            <a:ext cx="7159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(3,2)</a:t>
            </a:r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778AF6A4-C6D5-4B56-B1F0-90AC8571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8592" y="4682803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0F011A-7C20-4CE8-B34F-011966275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3792" y="4822503"/>
            <a:ext cx="7159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(0,0)</a:t>
            </a:r>
          </a:p>
        </p:txBody>
      </p:sp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33439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37" grpId="0" animBg="1"/>
      <p:bldP spid="38" grpId="0"/>
      <p:bldP spid="39" grpId="0" animBg="1"/>
      <p:bldP spid="42" grpId="0"/>
      <p:bldP spid="43" grpId="0" animBg="1"/>
      <p:bldP spid="44" grpId="0"/>
      <p:bldP spid="45" grpId="0" animBg="1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Ряды Тейлора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D445F9C-284F-4F73-AB26-6E59B741A5BE}"/>
                  </a:ext>
                </a:extLst>
              </p:cNvPr>
              <p:cNvSpPr/>
              <p:nvPr/>
            </p:nvSpPr>
            <p:spPr>
              <a:xfrm>
                <a:off x="407368" y="3501008"/>
                <a:ext cx="6768752" cy="1057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D445F9C-284F-4F73-AB26-6E59B741A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501008"/>
                <a:ext cx="6768752" cy="1057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50C4B40-869C-4FFE-887F-496940FE75DC}"/>
                  </a:ext>
                </a:extLst>
              </p:cNvPr>
              <p:cNvSpPr/>
              <p:nvPr/>
            </p:nvSpPr>
            <p:spPr>
              <a:xfrm>
                <a:off x="623392" y="2420888"/>
                <a:ext cx="6768752" cy="623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50C4B40-869C-4FFE-887F-496940FE7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420888"/>
                <a:ext cx="6768752" cy="623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B45E824-4D6B-4CC3-B3DE-7A59D018EEBB}"/>
                  </a:ext>
                </a:extLst>
              </p:cNvPr>
              <p:cNvSpPr/>
              <p:nvPr/>
            </p:nvSpPr>
            <p:spPr>
              <a:xfrm>
                <a:off x="7320136" y="3861048"/>
                <a:ext cx="4233208" cy="828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B45E824-4D6B-4CC3-B3DE-7A59D018E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3861048"/>
                <a:ext cx="4233208" cy="828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537EF6A-E72E-4EC4-A621-11308A50D3A4}"/>
                  </a:ext>
                </a:extLst>
              </p:cNvPr>
              <p:cNvSpPr/>
              <p:nvPr/>
            </p:nvSpPr>
            <p:spPr>
              <a:xfrm>
                <a:off x="3287688" y="2924944"/>
                <a:ext cx="6663042" cy="562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,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-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производная интенсивности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2537EF6A-E72E-4EC4-A621-11308A50D3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2924944"/>
                <a:ext cx="6663042" cy="562655"/>
              </a:xfrm>
              <a:prstGeom prst="rect">
                <a:avLst/>
              </a:prstGeom>
              <a:blipFill>
                <a:blip r:embed="rId7"/>
                <a:stretch>
                  <a:fillRect t="-14130" r="-1372" b="-206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A9834CA-08E2-4DFB-B524-8F04A22941B2}"/>
                  </a:ext>
                </a:extLst>
              </p:cNvPr>
              <p:cNvSpPr/>
              <p:nvPr/>
            </p:nvSpPr>
            <p:spPr>
              <a:xfrm>
                <a:off x="551384" y="4797152"/>
                <a:ext cx="5662576" cy="1188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A9834CA-08E2-4DFB-B524-8F04A2294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797152"/>
                <a:ext cx="5662576" cy="11882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919C81B-F7AA-4EC6-8417-154BBAA97F3B}"/>
                  </a:ext>
                </a:extLst>
              </p:cNvPr>
              <p:cNvSpPr/>
              <p:nvPr/>
            </p:nvSpPr>
            <p:spPr>
              <a:xfrm>
                <a:off x="7320136" y="4941168"/>
                <a:ext cx="3728713" cy="102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919C81B-F7AA-4EC6-8417-154BBAA97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4941168"/>
                <a:ext cx="3728713" cy="10243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336974B-F99D-44E3-9A50-BA594922E9FF}"/>
                  </a:ext>
                </a:extLst>
              </p:cNvPr>
              <p:cNvSpPr/>
              <p:nvPr/>
            </p:nvSpPr>
            <p:spPr>
              <a:xfrm>
                <a:off x="2351584" y="6165304"/>
                <a:ext cx="78259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-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собственные значения матрицы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M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2336974B-F99D-44E3-9A50-BA594922E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6165304"/>
                <a:ext cx="7825989" cy="523220"/>
              </a:xfrm>
              <a:prstGeom prst="rect">
                <a:avLst/>
              </a:prstGeom>
              <a:blipFill>
                <a:blip r:embed="rId10"/>
                <a:stretch>
                  <a:fillRect t="-12791" r="-545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D445F9C-284F-4F73-AB26-6E59B741A5BE}"/>
                  </a:ext>
                </a:extLst>
              </p:cNvPr>
              <p:cNvSpPr/>
              <p:nvPr/>
            </p:nvSpPr>
            <p:spPr>
              <a:xfrm>
                <a:off x="335360" y="1412776"/>
                <a:ext cx="9716273" cy="1057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D445F9C-284F-4F73-AB26-6E59B741A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12776"/>
                <a:ext cx="9716273" cy="10577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64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0" grpId="0"/>
      <p:bldP spid="21" grpId="0"/>
      <p:bldP spid="3" grpId="0"/>
      <p:bldP spid="4" grpId="0"/>
      <p:bldP spid="25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 это все нам поможет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B45E824-4D6B-4CC3-B3DE-7A59D018EEBB}"/>
                  </a:ext>
                </a:extLst>
              </p:cNvPr>
              <p:cNvSpPr/>
              <p:nvPr/>
            </p:nvSpPr>
            <p:spPr>
              <a:xfrm>
                <a:off x="331070" y="1595751"/>
                <a:ext cx="4233208" cy="828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B45E824-4D6B-4CC3-B3DE-7A59D018E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70" y="1595751"/>
                <a:ext cx="4233208" cy="828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919C81B-F7AA-4EC6-8417-154BBAA97F3B}"/>
                  </a:ext>
                </a:extLst>
              </p:cNvPr>
              <p:cNvSpPr/>
              <p:nvPr/>
            </p:nvSpPr>
            <p:spPr>
              <a:xfrm>
                <a:off x="622578" y="2471291"/>
                <a:ext cx="3728713" cy="102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0919C81B-F7AA-4EC6-8417-154BBAA97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8" y="2471291"/>
                <a:ext cx="3728713" cy="10243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21">
            <a:extLst>
              <a:ext uri="{FF2B5EF4-FFF2-40B4-BE49-F238E27FC236}">
                <a16:creationId xmlns:a16="http://schemas.microsoft.com/office/drawing/2014/main" id="{E0EA0C72-E1BD-41AE-B572-21061A4568E9}"/>
              </a:ext>
            </a:extLst>
          </p:cNvPr>
          <p:cNvGrpSpPr>
            <a:grpSpLocks/>
          </p:cNvGrpSpPr>
          <p:nvPr/>
        </p:nvGrpSpPr>
        <p:grpSpPr bwMode="auto">
          <a:xfrm>
            <a:off x="328373" y="3658240"/>
            <a:ext cx="5442154" cy="2910345"/>
            <a:chOff x="2154" y="2264"/>
            <a:chExt cx="3604" cy="2048"/>
          </a:xfrm>
        </p:grpSpPr>
        <p:sp>
          <p:nvSpPr>
            <p:cNvPr id="16" name="Text Box 8">
              <a:extLst>
                <a:ext uri="{FF2B5EF4-FFF2-40B4-BE49-F238E27FC236}">
                  <a16:creationId xmlns:a16="http://schemas.microsoft.com/office/drawing/2014/main" id="{22D8727F-B728-49C1-9BD8-1E6FD9BA7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8" y="3857"/>
              <a:ext cx="2160" cy="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ru-RU" dirty="0">
                  <a:solidFill>
                    <a:srgbClr val="FF3300"/>
                  </a:solidFill>
                  <a:cs typeface="Times New Roman" pitchFamily="18" charset="0"/>
                </a:rPr>
                <a:t>Направление наиболее медленных изменений</a:t>
              </a: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7BB0F8BD-5BB7-40CB-878F-1D64A9125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264"/>
              <a:ext cx="1643" cy="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ru-RU" dirty="0">
                  <a:solidFill>
                    <a:srgbClr val="0033CC"/>
                  </a:solidFill>
                  <a:cs typeface="Times New Roman" pitchFamily="18" charset="0"/>
                </a:rPr>
                <a:t>Направление наиболее быстрых изменений</a:t>
              </a:r>
            </a:p>
          </p:txBody>
        </p:sp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DD35F0D7-427F-4DA8-8B27-32FD55EA84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608AD4A7-E0CC-4DE8-A9D4-8451125BA3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46" y="2516"/>
              <a:ext cx="1872" cy="173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2" name="Line 13">
              <a:extLst>
                <a:ext uri="{FF2B5EF4-FFF2-40B4-BE49-F238E27FC236}">
                  <a16:creationId xmlns:a16="http://schemas.microsoft.com/office/drawing/2014/main" id="{8B34E0D8-68B7-4BF1-99AB-97E3695560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161" y="2954"/>
              <a:ext cx="698" cy="8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84A65663-C212-4C60-856A-8AADCF2B7FB5}"/>
                </a:ext>
              </a:extLst>
            </p:cNvPr>
            <p:cNvSpPr>
              <a:spLocks/>
            </p:cNvSpPr>
            <p:nvPr/>
          </p:nvSpPr>
          <p:spPr bwMode="auto">
            <a:xfrm rot="15103514">
              <a:off x="4027" y="2699"/>
              <a:ext cx="168" cy="1143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6" name="AutoShape 15">
              <a:extLst>
                <a:ext uri="{FF2B5EF4-FFF2-40B4-BE49-F238E27FC236}">
                  <a16:creationId xmlns:a16="http://schemas.microsoft.com/office/drawing/2014/main" id="{719D919B-CE37-4AA5-9E44-20EAB8DFE297}"/>
                </a:ext>
              </a:extLst>
            </p:cNvPr>
            <p:cNvSpPr>
              <a:spLocks/>
            </p:cNvSpPr>
            <p:nvPr/>
          </p:nvSpPr>
          <p:spPr bwMode="auto">
            <a:xfrm rot="20421326">
              <a:off x="3220" y="2854"/>
              <a:ext cx="183" cy="574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A6136ECA-92D6-4FEB-9C30-C6A6580EB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8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8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8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8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8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8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88E44C66-E1FD-4898-BFC1-017335EA0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5" y="3317"/>
              <a:ext cx="110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8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8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800" baseline="-25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8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8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8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29" name="Rectangle 4">
            <a:extLst>
              <a:ext uri="{FF2B5EF4-FFF2-40B4-BE49-F238E27FC236}">
                <a16:creationId xmlns:a16="http://schemas.microsoft.com/office/drawing/2014/main" id="{7981079C-A7D8-4722-83C2-7F67A316F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608" y="1846687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1C39CF5A-D137-4C0E-8177-220F6F01D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1408" y="6190087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6FAB6ED9-6E0C-49C2-B614-53FEB0740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08" y="1922887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ED6090AD-AF2D-480F-A618-F62103211E82}"/>
              </a:ext>
            </a:extLst>
          </p:cNvPr>
          <p:cNvSpPr>
            <a:spLocks/>
          </p:cNvSpPr>
          <p:nvPr/>
        </p:nvSpPr>
        <p:spPr bwMode="auto">
          <a:xfrm>
            <a:off x="6774808" y="1846687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272BCA3A-16BA-4462-8DED-BA3C926E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608" y="4437487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085F7DE8-230D-4C59-BB08-F63841FD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1608" y="2456287"/>
            <a:ext cx="2667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Угол</a:t>
            </a: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и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большие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,</a:t>
            </a:r>
            <a:b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911213BB-243D-4487-9D0F-77ECBF54D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1808" y="5199487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Край</a:t>
            </a: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82B6C506-577E-4217-BCAC-EF8F5C101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808" y="1999087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Край</a:t>
            </a: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2DBE5C1A-89A9-486B-994E-26BEC884D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913" y="5376054"/>
            <a:ext cx="148529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плоская</a:t>
            </a: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область</a:t>
            </a:r>
          </a:p>
        </p:txBody>
      </p:sp>
      <p:sp>
        <p:nvSpPr>
          <p:cNvPr id="38" name="Oval 15">
            <a:extLst>
              <a:ext uri="{FF2B5EF4-FFF2-40B4-BE49-F238E27FC236}">
                <a16:creationId xmlns:a16="http://schemas.microsoft.com/office/drawing/2014/main" id="{0E712212-9F3E-4030-B73A-79CA04EE4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3208" y="2227687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6">
            <a:extLst>
              <a:ext uri="{FF2B5EF4-FFF2-40B4-BE49-F238E27FC236}">
                <a16:creationId xmlns:a16="http://schemas.microsoft.com/office/drawing/2014/main" id="{47E6F3B0-F2A8-4940-A7B7-D0CA2D7E6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658" y="1922887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7">
            <a:extLst>
              <a:ext uri="{FF2B5EF4-FFF2-40B4-BE49-F238E27FC236}">
                <a16:creationId xmlns:a16="http://schemas.microsoft.com/office/drawing/2014/main" id="{AB472051-2679-48D8-816C-50A699104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6208" y="5047087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18">
            <a:extLst>
              <a:ext uri="{FF2B5EF4-FFF2-40B4-BE49-F238E27FC236}">
                <a16:creationId xmlns:a16="http://schemas.microsoft.com/office/drawing/2014/main" id="{6AA79F96-4C6F-4DF8-87BA-4A4D1F7A2A7A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8929840" y="565113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865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 animBg="1"/>
      <p:bldP spid="30" grpId="0"/>
      <p:bldP spid="31" grpId="0"/>
      <p:bldP spid="32" grpId="0" animBg="1"/>
      <p:bldP spid="33" grpId="0" animBg="1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Визуализация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2" name="Объект 41">
            <a:extLst>
              <a:ext uri="{FF2B5EF4-FFF2-40B4-BE49-F238E27FC236}">
                <a16:creationId xmlns:a16="http://schemas.microsoft.com/office/drawing/2014/main" id="{966B8962-51C6-4813-B78B-F1773D58B942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41082106"/>
              </p:ext>
            </p:extLst>
          </p:nvPr>
        </p:nvGraphicFramePr>
        <p:xfrm>
          <a:off x="2779469" y="1569274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5" imgW="5650794" imgH="5282540" progId="Photoshop.Image.10">
                  <p:embed/>
                </p:oleObj>
              </mc:Choice>
              <mc:Fallback>
                <p:oleObj name="Image" r:id="rId5" imgW="5650794" imgH="5282540" progId="Photoshop.Image.10">
                  <p:embed/>
                  <p:pic>
                    <p:nvPicPr>
                      <p:cNvPr id="3" name="Объект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9469" y="1569274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4" descr="second_moment_vis">
            <a:extLst>
              <a:ext uri="{FF2B5EF4-FFF2-40B4-BE49-F238E27FC236}">
                <a16:creationId xmlns:a16="http://schemas.microsoft.com/office/drawing/2014/main" id="{9E19F71E-5CBF-4708-A8E5-60DC21AA9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3632" y="1556792"/>
            <a:ext cx="56388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1880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Детектор Харриса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ctangle 4">
            <a:extLst>
              <a:ext uri="{FF2B5EF4-FFF2-40B4-BE49-F238E27FC236}">
                <a16:creationId xmlns:a16="http://schemas.microsoft.com/office/drawing/2014/main" id="{2BE2D619-B386-410D-806E-AD98E17FB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77" y="1791066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B47EFD2C-1F5A-4D40-8051-6DB1DAE64D49}"/>
              </a:ext>
            </a:extLst>
          </p:cNvPr>
          <p:cNvSpPr>
            <a:spLocks/>
          </p:cNvSpPr>
          <p:nvPr/>
        </p:nvSpPr>
        <p:spPr bwMode="auto">
          <a:xfrm>
            <a:off x="7262977" y="1791066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AutoShape 6">
            <a:extLst>
              <a:ext uri="{FF2B5EF4-FFF2-40B4-BE49-F238E27FC236}">
                <a16:creationId xmlns:a16="http://schemas.microsoft.com/office/drawing/2014/main" id="{7F6F7FB8-DA68-4019-9E89-A91972D80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777" y="4381866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465F65CE-8CA6-4214-8671-AC32DFBB0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777" y="2400666"/>
            <a:ext cx="2667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Угол</a:t>
            </a: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&gt; 0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1D4FFF75-EEA0-400B-9319-8C397C15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9977" y="5143866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Край</a:t>
            </a: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&lt; 0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81565B3A-9240-47D4-9750-868D83E39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977" y="1943466"/>
            <a:ext cx="129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Край</a:t>
            </a: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&lt; 0</a:t>
            </a:r>
            <a:endParaRPr lang="ru-RU" sz="2000" dirty="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8" name="Oval 11">
            <a:extLst>
              <a:ext uri="{FF2B5EF4-FFF2-40B4-BE49-F238E27FC236}">
                <a16:creationId xmlns:a16="http://schemas.microsoft.com/office/drawing/2014/main" id="{73AFADCF-577A-4ABB-BA32-961E2A477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377" y="2172066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12">
            <a:extLst>
              <a:ext uri="{FF2B5EF4-FFF2-40B4-BE49-F238E27FC236}">
                <a16:creationId xmlns:a16="http://schemas.microsoft.com/office/drawing/2014/main" id="{0385A607-856B-4A8F-94BF-AD3F13B18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827" y="1867266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13">
            <a:extLst>
              <a:ext uri="{FF2B5EF4-FFF2-40B4-BE49-F238E27FC236}">
                <a16:creationId xmlns:a16="http://schemas.microsoft.com/office/drawing/2014/main" id="{C7709963-73BC-41B7-A189-D389A6CA9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377" y="4991466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14">
            <a:extLst>
              <a:ext uri="{FF2B5EF4-FFF2-40B4-BE49-F238E27FC236}">
                <a16:creationId xmlns:a16="http://schemas.microsoft.com/office/drawing/2014/main" id="{5CBAE704-A3E1-4176-B323-CEA4EFD0E0AE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9418009" y="5595509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5">
            <a:extLst>
              <a:ext uri="{FF2B5EF4-FFF2-40B4-BE49-F238E27FC236}">
                <a16:creationId xmlns:a16="http://schemas.microsoft.com/office/drawing/2014/main" id="{0998A5D1-3F5E-4940-A6AE-2D82EEA56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6202" y="4753341"/>
            <a:ext cx="20785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  <a:sym typeface="Symbol" pitchFamily="18" charset="2"/>
              </a:rPr>
              <a:t>|R| </a:t>
            </a:r>
            <a:r>
              <a:rPr lang="ru-RU" sz="2400" dirty="0">
                <a:latin typeface="Times New Roman" pitchFamily="18" charset="0"/>
                <a:sym typeface="Symbol" pitchFamily="18" charset="2"/>
              </a:rPr>
              <a:t>небольшой</a:t>
            </a:r>
            <a:endParaRPr lang="en-US" sz="2400" dirty="0"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53" name="Line 16">
            <a:extLst>
              <a:ext uri="{FF2B5EF4-FFF2-40B4-BE49-F238E27FC236}">
                <a16:creationId xmlns:a16="http://schemas.microsoft.com/office/drawing/2014/main" id="{E5193D39-DA76-4912-97DE-1C66B14789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6377" y="5220066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F936015F-6873-456D-9B5D-A0969B26B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848" y="5311011"/>
            <a:ext cx="148529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плоская</a:t>
            </a:r>
            <a:r>
              <a:rPr lang="en-US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” </a:t>
            </a:r>
            <a:r>
              <a:rPr lang="ru-RU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область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80AB6634-855C-46A4-8CB3-E43CAFB41B6D}"/>
                  </a:ext>
                </a:extLst>
              </p:cNvPr>
              <p:cNvSpPr/>
              <p:nvPr/>
            </p:nvSpPr>
            <p:spPr>
              <a:xfrm>
                <a:off x="160081" y="4017085"/>
                <a:ext cx="5935919" cy="745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𝑡𝑟𝑎𝑐𝑒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80AB6634-855C-46A4-8CB3-E43CAFB41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81" y="4017085"/>
                <a:ext cx="5935919" cy="745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3A6524C-8D4B-42AA-B7C4-D3DA5D1D96D6}"/>
                  </a:ext>
                </a:extLst>
              </p:cNvPr>
              <p:cNvSpPr/>
              <p:nvPr/>
            </p:nvSpPr>
            <p:spPr>
              <a:xfrm>
                <a:off x="439866" y="4844240"/>
                <a:ext cx="295934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3A6524C-8D4B-42AA-B7C4-D3DA5D1D9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66" y="4844240"/>
                <a:ext cx="29593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229CDE20-9C4D-449A-AE64-0CFC1D221888}"/>
                  </a:ext>
                </a:extLst>
              </p:cNvPr>
              <p:cNvSpPr/>
              <p:nvPr/>
            </p:nvSpPr>
            <p:spPr>
              <a:xfrm>
                <a:off x="217400" y="2609022"/>
                <a:ext cx="5662576" cy="1188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229CDE20-9C4D-449A-AE64-0CFC1D221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00" y="2609022"/>
                <a:ext cx="5662576" cy="1188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08DE5C41-E935-45EA-820D-DB0C6387716B}"/>
                  </a:ext>
                </a:extLst>
              </p:cNvPr>
              <p:cNvSpPr/>
              <p:nvPr/>
            </p:nvSpPr>
            <p:spPr>
              <a:xfrm>
                <a:off x="903003" y="1506679"/>
                <a:ext cx="3728713" cy="102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08DE5C41-E935-45EA-820D-DB0C63877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03" y="1506679"/>
                <a:ext cx="3728713" cy="10243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D81B2DA-8DEA-4424-8D41-E0F45AD66C26}"/>
                  </a:ext>
                </a:extLst>
              </p:cNvPr>
              <p:cNvSpPr/>
              <p:nvPr/>
            </p:nvSpPr>
            <p:spPr>
              <a:xfrm>
                <a:off x="328277" y="5446070"/>
                <a:ext cx="36599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𝑡𝑟𝑎𝑐𝑒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</a:rPr>
                        <m:t>+ 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7D81B2DA-8DEA-4424-8D41-E0F45AD66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77" y="5446070"/>
                <a:ext cx="365991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178CD7EB-B94A-4501-85E6-D864EE8C92AF}"/>
                  </a:ext>
                </a:extLst>
              </p:cNvPr>
              <p:cNvSpPr/>
              <p:nvPr/>
            </p:nvSpPr>
            <p:spPr>
              <a:xfrm>
                <a:off x="382652" y="5975063"/>
                <a:ext cx="381609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∈[0.04…0.06]</m:t>
                      </m:r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178CD7EB-B94A-4501-85E6-D864EE8C9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2" y="5975063"/>
                <a:ext cx="381609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51060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 animBg="1"/>
      <p:bldP spid="49" grpId="0" animBg="1"/>
      <p:bldP spid="50" grpId="0" animBg="1"/>
      <p:bldP spid="51" grpId="0" animBg="1"/>
      <p:bldP spid="52" grpId="0"/>
      <p:bldP spid="53" grpId="0" animBg="1"/>
      <p:bldP spid="54" grpId="0"/>
      <p:bldP spid="56" grpId="0"/>
      <p:bldP spid="57" grpId="0"/>
      <p:bldP spid="3" grpId="0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484784"/>
            <a:ext cx="106571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Неполная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Пороговая Бинаризация</a:t>
            </a:r>
            <a:endParaRPr lang="en-US" sz="2400" dirty="0">
              <a:solidFill>
                <a:schemeClr val="bg1"/>
              </a:solidFill>
              <a:latin typeface="-apple-system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Метод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Оцу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 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Производная фильтра Гаусса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Фильтра Робертса,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Прюит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Собеля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-apple-system"/>
              </a:rPr>
              <a:t>Щаара</a:t>
            </a:r>
            <a:endParaRPr lang="ru-RU" sz="2400" dirty="0">
              <a:solidFill>
                <a:schemeClr val="bg1"/>
              </a:solidFill>
              <a:latin typeface="-apple-system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Алгоритм 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Canny</a:t>
            </a: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r>
              <a:rPr lang="en-US" sz="2400" dirty="0">
                <a:solidFill>
                  <a:schemeClr val="bg1"/>
                </a:solidFill>
                <a:latin typeface="-apple-system"/>
              </a:rPr>
              <a:t>       Watershed</a:t>
            </a:r>
            <a:endParaRPr lang="ru-RU" sz="24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pPr lvl="1"/>
            <a:r>
              <a:rPr lang="tr-TR" sz="2400" dirty="0">
                <a:solidFill>
                  <a:schemeClr val="bg1"/>
                </a:solidFill>
                <a:latin typeface="-apple-system"/>
              </a:rPr>
              <a:t>Template Matching </a:t>
            </a:r>
            <a:endParaRPr lang="ru-RU" sz="2400" dirty="0">
              <a:solidFill>
                <a:schemeClr val="bg1"/>
              </a:solidFill>
              <a:latin typeface="-apple-system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-apple-system"/>
              </a:rPr>
              <a:t>Методы через разницу и через умножение</a:t>
            </a:r>
            <a:endParaRPr lang="ru-RU" sz="24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Продвинутые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1872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Детектор Харриса: Алгоритм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7C8125-75D5-41DF-8DE9-0B28FBE06FD8}"/>
              </a:ext>
            </a:extLst>
          </p:cNvPr>
          <p:cNvSpPr/>
          <p:nvPr/>
        </p:nvSpPr>
        <p:spPr>
          <a:xfrm>
            <a:off x="434391" y="1998163"/>
            <a:ext cx="10801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Вычислить градиент изображения в каждом пикселе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С использованием гауссова сглаживания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Вычислить матрицу вторых моментов М по окну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вокруг каждого пикселя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Вычислить отклик R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Отрезать по порогу R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D04E03C-1926-43B1-842E-878CD18CBF31}"/>
              </a:ext>
            </a:extLst>
          </p:cNvPr>
          <p:cNvSpPr/>
          <p:nvPr/>
        </p:nvSpPr>
        <p:spPr>
          <a:xfrm>
            <a:off x="407368" y="5949280"/>
            <a:ext cx="1108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cv2.cornerHarris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blockSize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ksize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800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k=</a:t>
            </a:r>
            <a:r>
              <a:rPr lang="en-US" sz="2800" dirty="0">
                <a:solidFill>
                  <a:srgbClr val="B5CEA8"/>
                </a:solidFill>
                <a:latin typeface="Courier New" panose="02070309020205020404" pitchFamily="49" charset="0"/>
              </a:rPr>
              <a:t>0.04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7969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Детектор Харриса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E994AC-29EB-4225-99E1-0977C81E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597" y="1924785"/>
            <a:ext cx="3569051" cy="356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36243D5-A3C2-4A4B-8A36-BD4CA4CF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987412"/>
            <a:ext cx="7678283" cy="354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99304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Инвариантность Метода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7B124F8E-629E-4665-BE6F-71AEE2BA1264}"/>
              </a:ext>
            </a:extLst>
          </p:cNvPr>
          <p:cNvSpPr>
            <a:spLocks/>
          </p:cNvSpPr>
          <p:nvPr/>
        </p:nvSpPr>
        <p:spPr bwMode="auto">
          <a:xfrm>
            <a:off x="5836840" y="5157593"/>
            <a:ext cx="381000" cy="330200"/>
          </a:xfrm>
          <a:custGeom>
            <a:avLst/>
            <a:gdLst>
              <a:gd name="T0" fmla="*/ 0 w 1728"/>
              <a:gd name="T1" fmla="*/ 0 h 1264"/>
              <a:gd name="T2" fmla="*/ 0 w 1728"/>
              <a:gd name="T3" fmla="*/ 0 h 1264"/>
              <a:gd name="T4" fmla="*/ 0 w 1728"/>
              <a:gd name="T5" fmla="*/ 0 h 1264"/>
              <a:gd name="T6" fmla="*/ 0 w 1728"/>
              <a:gd name="T7" fmla="*/ 0 h 1264"/>
              <a:gd name="T8" fmla="*/ 0 w 1728"/>
              <a:gd name="T9" fmla="*/ 0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94ADAE76-EA6D-472D-A7AA-7952D8BD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928" y="5052818"/>
            <a:ext cx="381000" cy="381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1392A4-F39A-4C23-918C-0ED0627FD01D}"/>
              </a:ext>
            </a:extLst>
          </p:cNvPr>
          <p:cNvGrpSpPr>
            <a:grpSpLocks/>
          </p:cNvGrpSpPr>
          <p:nvPr/>
        </p:nvGrpSpPr>
        <p:grpSpPr bwMode="auto">
          <a:xfrm>
            <a:off x="6682184" y="4476251"/>
            <a:ext cx="5029200" cy="2006600"/>
            <a:chOff x="2064" y="1248"/>
            <a:chExt cx="3168" cy="1264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4322A0A-C7DC-4136-B057-CF406B913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1248"/>
              <a:ext cx="1728" cy="1264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AutoShape 10">
              <a:extLst>
                <a:ext uri="{FF2B5EF4-FFF2-40B4-BE49-F238E27FC236}">
                  <a16:creationId xmlns:a16="http://schemas.microsoft.com/office/drawing/2014/main" id="{97E64FF1-6FC1-4AE1-A3B0-2C0ED8C21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584"/>
              <a:ext cx="1056" cy="5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Rectangle 22">
            <a:extLst>
              <a:ext uri="{FF2B5EF4-FFF2-40B4-BE49-F238E27FC236}">
                <a16:creationId xmlns:a16="http://schemas.microsoft.com/office/drawing/2014/main" id="{22F026DC-0146-41ED-8FAB-EA6F0D13D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1184" y="4323851"/>
            <a:ext cx="381000" cy="381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32B2B0E0-5D5E-4FAD-A5EC-0CDC76890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6784" y="4552451"/>
            <a:ext cx="381000" cy="381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BDDBE510-F0A0-4CD6-8AB5-F0B51F59B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5784" y="5390651"/>
            <a:ext cx="381000" cy="381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B2B0CED7-6C00-4C7F-BAA3-471281E78C1A}"/>
              </a:ext>
            </a:extLst>
          </p:cNvPr>
          <p:cNvSpPr/>
          <p:nvPr/>
        </p:nvSpPr>
        <p:spPr>
          <a:xfrm>
            <a:off x="532961" y="2238746"/>
            <a:ext cx="2773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3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he-IL" sz="3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3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 </a:t>
            </a:r>
            <a:r>
              <a:rPr lang="en-US" sz="36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 b</a:t>
            </a:r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799DF88D-F3D2-4588-866A-A00BFA0999C6}"/>
              </a:ext>
            </a:extLst>
          </p:cNvPr>
          <p:cNvGrpSpPr>
            <a:grpSpLocks/>
          </p:cNvGrpSpPr>
          <p:nvPr/>
        </p:nvGrpSpPr>
        <p:grpSpPr bwMode="auto">
          <a:xfrm>
            <a:off x="3719736" y="1196752"/>
            <a:ext cx="8024813" cy="2636838"/>
            <a:chOff x="206" y="2496"/>
            <a:chExt cx="5055" cy="1661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65F7C13F-F7AA-42F1-A250-DE53C9690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2992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680D71E0-E8FF-494F-A3A3-9CC3C5113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2496"/>
              <a:ext cx="1584" cy="1232"/>
            </a:xfrm>
            <a:custGeom>
              <a:avLst/>
              <a:gdLst>
                <a:gd name="T0" fmla="*/ 0 w 1584"/>
                <a:gd name="T1" fmla="*/ 14537 h 752"/>
                <a:gd name="T2" fmla="*/ 144 w 1584"/>
                <a:gd name="T3" fmla="*/ 4332 h 752"/>
                <a:gd name="T4" fmla="*/ 384 w 1584"/>
                <a:gd name="T5" fmla="*/ 8047 h 752"/>
                <a:gd name="T6" fmla="*/ 528 w 1584"/>
                <a:gd name="T7" fmla="*/ 613 h 752"/>
                <a:gd name="T8" fmla="*/ 768 w 1584"/>
                <a:gd name="T9" fmla="*/ 11758 h 752"/>
                <a:gd name="T10" fmla="*/ 912 w 1584"/>
                <a:gd name="T11" fmla="*/ 8970 h 752"/>
                <a:gd name="T12" fmla="*/ 1104 w 1584"/>
                <a:gd name="T13" fmla="*/ 12685 h 752"/>
                <a:gd name="T14" fmla="*/ 1248 w 1584"/>
                <a:gd name="T15" fmla="*/ 5269 h 752"/>
                <a:gd name="T16" fmla="*/ 1584 w 1584"/>
                <a:gd name="T17" fmla="*/ 12685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37" name="Group 9">
              <a:extLst>
                <a:ext uri="{FF2B5EF4-FFF2-40B4-BE49-F238E27FC236}">
                  <a16:creationId xmlns:a16="http://schemas.microsoft.com/office/drawing/2014/main" id="{BCBD5C92-C203-4D35-A8EA-54AFC1A31F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" y="2880"/>
              <a:ext cx="2153" cy="1277"/>
              <a:chOff x="583" y="2880"/>
              <a:chExt cx="2153" cy="1277"/>
            </a:xfrm>
          </p:grpSpPr>
          <p:grpSp>
            <p:nvGrpSpPr>
              <p:cNvPr id="53" name="Group 10">
                <a:extLst>
                  <a:ext uri="{FF2B5EF4-FFF2-40B4-BE49-F238E27FC236}">
                    <a16:creationId xmlns:a16="http://schemas.microsoft.com/office/drawing/2014/main" id="{676DE16B-D251-4C6A-8A6A-0BDC28B5F8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" y="2880"/>
                <a:ext cx="2153" cy="1277"/>
                <a:chOff x="583" y="2880"/>
                <a:chExt cx="2153" cy="1277"/>
              </a:xfrm>
            </p:grpSpPr>
            <p:sp>
              <p:nvSpPr>
                <p:cNvPr id="55" name="Line 11">
                  <a:extLst>
                    <a:ext uri="{FF2B5EF4-FFF2-40B4-BE49-F238E27FC236}">
                      <a16:creationId xmlns:a16="http://schemas.microsoft.com/office/drawing/2014/main" id="{72EFA6E1-FB08-42CD-B197-66B5AEF118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Line 12">
                  <a:extLst>
                    <a:ext uri="{FF2B5EF4-FFF2-40B4-BE49-F238E27FC236}">
                      <a16:creationId xmlns:a16="http://schemas.microsoft.com/office/drawing/2014/main" id="{EE08F44E-5C68-4215-B0BD-53695AC13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Text Box 13">
                  <a:extLst>
                    <a:ext uri="{FF2B5EF4-FFF2-40B4-BE49-F238E27FC236}">
                      <a16:creationId xmlns:a16="http://schemas.microsoft.com/office/drawing/2014/main" id="{C281848E-DE5D-445D-8255-DF411AA118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solidFill>
                        <a:schemeClr val="bg1"/>
                      </a:solidFill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8" name="Text Box 14">
                  <a:extLst>
                    <a:ext uri="{FF2B5EF4-FFF2-40B4-BE49-F238E27FC236}">
                      <a16:creationId xmlns:a16="http://schemas.microsoft.com/office/drawing/2014/main" id="{6336BF88-A91C-4BB9-AE51-4BE2540AD3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3" y="3866"/>
                  <a:ext cx="202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 dirty="0">
                      <a:solidFill>
                        <a:schemeClr val="bg1"/>
                      </a:solidFill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endParaRPr lang="ru-RU" sz="2000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54" name="Rectangle 15">
                <a:extLst>
                  <a:ext uri="{FF2B5EF4-FFF2-40B4-BE49-F238E27FC236}">
                    <a16:creationId xmlns:a16="http://schemas.microsoft.com/office/drawing/2014/main" id="{12EAA1B9-CA56-4C70-8F67-0E48254FD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Text Box 16">
              <a:extLst>
                <a:ext uri="{FF2B5EF4-FFF2-40B4-BE49-F238E27FC236}">
                  <a16:creationId xmlns:a16="http://schemas.microsoft.com/office/drawing/2014/main" id="{8AF48639-27E3-4F06-B3E3-3F4CF5F26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" y="3206"/>
              <a:ext cx="51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ru-RU" sz="20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порог</a:t>
              </a:r>
            </a:p>
          </p:txBody>
        </p:sp>
        <p:grpSp>
          <p:nvGrpSpPr>
            <p:cNvPr id="39" name="Group 17">
              <a:extLst>
                <a:ext uri="{FF2B5EF4-FFF2-40B4-BE49-F238E27FC236}">
                  <a16:creationId xmlns:a16="http://schemas.microsoft.com/office/drawing/2014/main" id="{A1C6A732-FE82-4FFC-88C8-BE73014426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8" y="2880"/>
              <a:ext cx="2153" cy="1277"/>
              <a:chOff x="583" y="2880"/>
              <a:chExt cx="2153" cy="1277"/>
            </a:xfrm>
          </p:grpSpPr>
          <p:grpSp>
            <p:nvGrpSpPr>
              <p:cNvPr id="47" name="Group 18">
                <a:extLst>
                  <a:ext uri="{FF2B5EF4-FFF2-40B4-BE49-F238E27FC236}">
                    <a16:creationId xmlns:a16="http://schemas.microsoft.com/office/drawing/2014/main" id="{019B5F32-8F62-460D-A0EA-1CEEB5D215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" y="2880"/>
                <a:ext cx="2153" cy="1277"/>
                <a:chOff x="583" y="2880"/>
                <a:chExt cx="2153" cy="1277"/>
              </a:xfrm>
            </p:grpSpPr>
            <p:sp>
              <p:nvSpPr>
                <p:cNvPr id="49" name="Line 19">
                  <a:extLst>
                    <a:ext uri="{FF2B5EF4-FFF2-40B4-BE49-F238E27FC236}">
                      <a16:creationId xmlns:a16="http://schemas.microsoft.com/office/drawing/2014/main" id="{C660F78D-961A-43F5-A59C-051349BC37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Line 20">
                  <a:extLst>
                    <a:ext uri="{FF2B5EF4-FFF2-40B4-BE49-F238E27FC236}">
                      <a16:creationId xmlns:a16="http://schemas.microsoft.com/office/drawing/2014/main" id="{A71E06B0-143F-4C5A-8D62-479884253E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Text Box 21">
                  <a:extLst>
                    <a:ext uri="{FF2B5EF4-FFF2-40B4-BE49-F238E27FC236}">
                      <a16:creationId xmlns:a16="http://schemas.microsoft.com/office/drawing/2014/main" id="{B633491A-1A3E-4492-9D7D-685EEC1EFB3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 dirty="0">
                      <a:solidFill>
                        <a:schemeClr val="bg1"/>
                      </a:solidFill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2" name="Text Box 22">
                  <a:extLst>
                    <a:ext uri="{FF2B5EF4-FFF2-40B4-BE49-F238E27FC236}">
                      <a16:creationId xmlns:a16="http://schemas.microsoft.com/office/drawing/2014/main" id="{77E968DC-6E51-4788-AFE8-D3071020BB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3" y="3866"/>
                  <a:ext cx="202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 dirty="0">
                      <a:solidFill>
                        <a:schemeClr val="bg1"/>
                      </a:solidFill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endParaRPr lang="ru-RU" sz="2000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8" name="Rectangle 23">
                <a:extLst>
                  <a:ext uri="{FF2B5EF4-FFF2-40B4-BE49-F238E27FC236}">
                    <a16:creationId xmlns:a16="http://schemas.microsoft.com/office/drawing/2014/main" id="{51EFEB31-553C-4A8E-BBE1-3D735F2F9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Oval 24">
              <a:extLst>
                <a:ext uri="{FF2B5EF4-FFF2-40B4-BE49-F238E27FC236}">
                  <a16:creationId xmlns:a16="http://schemas.microsoft.com/office/drawing/2014/main" id="{12BDD32A-AEC5-4603-BF66-659376DB0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" y="3177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B2F26AC5-2F4B-40DC-B3C3-58A8E9A69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299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Oval 26">
              <a:extLst>
                <a:ext uri="{FF2B5EF4-FFF2-40B4-BE49-F238E27FC236}">
                  <a16:creationId xmlns:a16="http://schemas.microsoft.com/office/drawing/2014/main" id="{C1ECBB64-5246-4C36-9B05-7DE1936E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3241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Oval 27">
              <a:extLst>
                <a:ext uri="{FF2B5EF4-FFF2-40B4-BE49-F238E27FC236}">
                  <a16:creationId xmlns:a16="http://schemas.microsoft.com/office/drawing/2014/main" id="{A369AC60-DB0A-4F47-875F-FBB1CCB7E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830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Oval 28">
              <a:extLst>
                <a:ext uri="{FF2B5EF4-FFF2-40B4-BE49-F238E27FC236}">
                  <a16:creationId xmlns:a16="http://schemas.microsoft.com/office/drawing/2014/main" id="{B128A044-3784-4765-88CA-7B462DCAD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2528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Oval 29">
              <a:extLst>
                <a:ext uri="{FF2B5EF4-FFF2-40B4-BE49-F238E27FC236}">
                  <a16:creationId xmlns:a16="http://schemas.microsoft.com/office/drawing/2014/main" id="{A1B5D497-FF14-47AA-82AA-242A2546D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216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Oval 30">
              <a:extLst>
                <a:ext uri="{FF2B5EF4-FFF2-40B4-BE49-F238E27FC236}">
                  <a16:creationId xmlns:a16="http://schemas.microsoft.com/office/drawing/2014/main" id="{F6AFE9BC-63A2-4C83-90F0-3163C043F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29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9" name="Group 5">
            <a:extLst>
              <a:ext uri="{FF2B5EF4-FFF2-40B4-BE49-F238E27FC236}">
                <a16:creationId xmlns:a16="http://schemas.microsoft.com/office/drawing/2014/main" id="{44F86570-8B9C-42D2-B2E4-E10A3306FB08}"/>
              </a:ext>
            </a:extLst>
          </p:cNvPr>
          <p:cNvGrpSpPr>
            <a:grpSpLocks/>
          </p:cNvGrpSpPr>
          <p:nvPr/>
        </p:nvGrpSpPr>
        <p:grpSpPr bwMode="auto">
          <a:xfrm>
            <a:off x="191344" y="5589240"/>
            <a:ext cx="5257800" cy="590349"/>
            <a:chOff x="1720" y="2064"/>
            <a:chExt cx="2072" cy="230"/>
          </a:xfrm>
        </p:grpSpPr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AC8BB27B-652A-4F6A-A968-9C0AD2DA0D59}"/>
                </a:ext>
              </a:extLst>
            </p:cNvPr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65" name="Oval 14">
                <a:extLst>
                  <a:ext uri="{FF2B5EF4-FFF2-40B4-BE49-F238E27FC236}">
                    <a16:creationId xmlns:a16="http://schemas.microsoft.com/office/drawing/2014/main" id="{4E0ACBAE-CB55-4F44-9B1E-AE778410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Line 15">
                <a:extLst>
                  <a:ext uri="{FF2B5EF4-FFF2-40B4-BE49-F238E27FC236}">
                    <a16:creationId xmlns:a16="http://schemas.microsoft.com/office/drawing/2014/main" id="{18B61E48-2AF6-448D-8A28-FA471FF05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16">
                <a:extLst>
                  <a:ext uri="{FF2B5EF4-FFF2-40B4-BE49-F238E27FC236}">
                    <a16:creationId xmlns:a16="http://schemas.microsoft.com/office/drawing/2014/main" id="{524B91D0-95F6-4053-B3FC-19B281667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7">
              <a:extLst>
                <a:ext uri="{FF2B5EF4-FFF2-40B4-BE49-F238E27FC236}">
                  <a16:creationId xmlns:a16="http://schemas.microsoft.com/office/drawing/2014/main" id="{41C67F3B-D966-4C7F-BB6F-23AB2A422BDF}"/>
                </a:ext>
              </a:extLst>
            </p:cNvPr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62" name="Oval 18">
                <a:extLst>
                  <a:ext uri="{FF2B5EF4-FFF2-40B4-BE49-F238E27FC236}">
                    <a16:creationId xmlns:a16="http://schemas.microsoft.com/office/drawing/2014/main" id="{BEE72334-D3CF-4CE8-82A4-F91D56635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EE0B4C40-12D5-4450-AA20-CFDE9C85E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20">
                <a:extLst>
                  <a:ext uri="{FF2B5EF4-FFF2-40B4-BE49-F238E27FC236}">
                    <a16:creationId xmlns:a16="http://schemas.microsoft.com/office/drawing/2014/main" id="{F546D09D-8357-4EA6-AC3B-14FE9ECFB6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8" name="Group 5">
            <a:extLst>
              <a:ext uri="{FF2B5EF4-FFF2-40B4-BE49-F238E27FC236}">
                <a16:creationId xmlns:a16="http://schemas.microsoft.com/office/drawing/2014/main" id="{FF420CA6-EE3E-4096-A364-165464DBCF11}"/>
              </a:ext>
            </a:extLst>
          </p:cNvPr>
          <p:cNvGrpSpPr>
            <a:grpSpLocks/>
          </p:cNvGrpSpPr>
          <p:nvPr/>
        </p:nvGrpSpPr>
        <p:grpSpPr bwMode="auto">
          <a:xfrm>
            <a:off x="407368" y="3861048"/>
            <a:ext cx="4993895" cy="1601644"/>
            <a:chOff x="1768" y="1344"/>
            <a:chExt cx="1968" cy="624"/>
          </a:xfrm>
        </p:grpSpPr>
        <p:grpSp>
          <p:nvGrpSpPr>
            <p:cNvPr id="69" name="Group 6">
              <a:extLst>
                <a:ext uri="{FF2B5EF4-FFF2-40B4-BE49-F238E27FC236}">
                  <a16:creationId xmlns:a16="http://schemas.microsoft.com/office/drawing/2014/main" id="{E4CE450E-4AD1-4729-A97D-BE13CE59B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74" name="Rectangle 7">
                <a:extLst>
                  <a:ext uri="{FF2B5EF4-FFF2-40B4-BE49-F238E27FC236}">
                    <a16:creationId xmlns:a16="http://schemas.microsoft.com/office/drawing/2014/main" id="{758C1221-3943-4C3D-ACC7-EAFE46F72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8EBE29C6-5AFC-4693-B9F7-29F5CF22D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7194 h 528"/>
                  <a:gd name="T2" fmla="*/ 623 w 720"/>
                  <a:gd name="T3" fmla="*/ 0 h 528"/>
                  <a:gd name="T4" fmla="*/ 9359 w 720"/>
                  <a:gd name="T5" fmla="*/ 4575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9">
              <a:extLst>
                <a:ext uri="{FF2B5EF4-FFF2-40B4-BE49-F238E27FC236}">
                  <a16:creationId xmlns:a16="http://schemas.microsoft.com/office/drawing/2014/main" id="{B6913AA8-AFB2-4B79-9520-4F911F69BE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72" name="Rectangle 10">
                <a:extLst>
                  <a:ext uri="{FF2B5EF4-FFF2-40B4-BE49-F238E27FC236}">
                    <a16:creationId xmlns:a16="http://schemas.microsoft.com/office/drawing/2014/main" id="{1F89C73B-8B23-4037-9322-D3C16094B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E3C6F6E6-AA95-427E-BF18-FC88F8818076}"/>
                  </a:ext>
                </a:extLst>
              </p:cNvPr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28 h 528"/>
                  <a:gd name="T2" fmla="*/ 1 w 720"/>
                  <a:gd name="T3" fmla="*/ 0 h 528"/>
                  <a:gd name="T4" fmla="*/ 12 w 720"/>
                  <a:gd name="T5" fmla="*/ 18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" name="AutoShape 12">
              <a:extLst>
                <a:ext uri="{FF2B5EF4-FFF2-40B4-BE49-F238E27FC236}">
                  <a16:creationId xmlns:a16="http://schemas.microsoft.com/office/drawing/2014/main" id="{3F0F22B6-0879-432B-9882-A0DA61DC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7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19" grpId="0" animBg="1"/>
      <p:bldP spid="28" grpId="0" animBg="1"/>
      <p:bldP spid="30" grpId="0" animBg="1"/>
      <p:bldP spid="31" grpId="0" animBg="1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Детекторы и Дескрипторы 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SIFT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3092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Поиск «</a:t>
            </a:r>
            <a:r>
              <a:rPr lang="ru-RU" sz="3200" b="1" dirty="0" err="1">
                <a:solidFill>
                  <a:schemeClr val="bg1"/>
                </a:solidFill>
                <a:latin typeface="-apple-system"/>
              </a:rPr>
              <a:t>блобов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B00AF1A4-11A3-4384-81F5-DA909AAD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28800"/>
            <a:ext cx="4465337" cy="4445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056D26D3-37E9-46DF-BAD0-3F02FBFE5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2"/>
          <a:stretch/>
        </p:blipFill>
        <p:spPr bwMode="auto">
          <a:xfrm>
            <a:off x="5015880" y="3717032"/>
            <a:ext cx="6749494" cy="231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C5D5B76-B5C1-425C-806F-C5E04C468B58}"/>
              </a:ext>
            </a:extLst>
          </p:cNvPr>
          <p:cNvSpPr/>
          <p:nvPr/>
        </p:nvSpPr>
        <p:spPr>
          <a:xfrm>
            <a:off x="5089814" y="1687584"/>
            <a:ext cx="7055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Край – одна точка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Всплеск – две (вдоль одной оси) </a:t>
            </a: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2E8F3D16-0570-4D90-9B2F-4C3960E1A807}"/>
              </a:ext>
            </a:extLst>
          </p:cNvPr>
          <p:cNvSpPr/>
          <p:nvPr/>
        </p:nvSpPr>
        <p:spPr>
          <a:xfrm>
            <a:off x="5136057" y="2706651"/>
            <a:ext cx="7055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Производная Гаусса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Лапласиан (вторая производная)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19536" y="6027003"/>
            <a:ext cx="74888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T. </a:t>
            </a:r>
            <a:r>
              <a:rPr lang="en-US" sz="1600" dirty="0" err="1">
                <a:solidFill>
                  <a:schemeClr val="bg1"/>
                </a:solidFill>
              </a:rPr>
              <a:t>Lindeberg</a:t>
            </a:r>
            <a:r>
              <a:rPr lang="en-US" sz="1600" dirty="0">
                <a:solidFill>
                  <a:schemeClr val="bg1"/>
                </a:solidFill>
              </a:rPr>
              <a:t>, ‘Detecting salient blob-like image structures and their scales with a scale-space primal sketch: A method for focus-of-attention’, International Journal of Computer Vision, vol. 11, no. 3, pp. 283–318, 1993.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43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 выбор масштаба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493FB42-890B-4C6F-A266-A0C4FD90A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916832"/>
            <a:ext cx="7368744" cy="372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6BA24C1D-FBD4-4E17-BEB6-0DB9FFA73027}"/>
              </a:ext>
            </a:extLst>
          </p:cNvPr>
          <p:cNvSpPr/>
          <p:nvPr/>
        </p:nvSpPr>
        <p:spPr>
          <a:xfrm>
            <a:off x="3047801" y="2674423"/>
            <a:ext cx="1800000" cy="180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F47CD10-7129-4E19-BB09-2745A3373681}"/>
              </a:ext>
            </a:extLst>
          </p:cNvPr>
          <p:cNvCxnSpPr/>
          <p:nvPr/>
        </p:nvCxnSpPr>
        <p:spPr>
          <a:xfrm flipV="1">
            <a:off x="5375920" y="5373216"/>
            <a:ext cx="787037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5324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0.26302 0.00532 " pathEditMode="relative" rAng="0" ptsTypes="AA">
                                      <p:cBhvr>
                                        <p:cTn id="11" dur="6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1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Ускорение вычисления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 Box 12">
            <a:extLst>
              <a:ext uri="{FF2B5EF4-FFF2-40B4-BE49-F238E27FC236}">
                <a16:creationId xmlns:a16="http://schemas.microsoft.com/office/drawing/2014/main" id="{AF44D853-B5B0-4999-88B4-39912BFC2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24" y="2996952"/>
            <a:ext cx="377378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3200" dirty="0">
                <a:solidFill>
                  <a:schemeClr val="bg1"/>
                </a:solidFill>
                <a:cs typeface="Times New Roman" pitchFamily="18" charset="0"/>
              </a:rPr>
              <a:t>Лапласиан Гаусса</a:t>
            </a:r>
          </a:p>
          <a:p>
            <a:pPr algn="ctr"/>
            <a:r>
              <a:rPr lang="en-US" altLang="ru-RU" sz="3200" dirty="0">
                <a:solidFill>
                  <a:schemeClr val="bg1"/>
                </a:solidFill>
                <a:cs typeface="Times New Roman" pitchFamily="18" charset="0"/>
              </a:rPr>
              <a:t>Laplacian</a:t>
            </a:r>
            <a:r>
              <a:rPr lang="ru-RU" altLang="ru-RU" sz="3200" dirty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ru-RU" sz="3200" dirty="0">
                <a:solidFill>
                  <a:schemeClr val="bg1"/>
                </a:solidFill>
                <a:cs typeface="Times New Roman" pitchFamily="18" charset="0"/>
              </a:rPr>
              <a:t>of Gaussian</a:t>
            </a:r>
            <a:endParaRPr lang="ru-RU" altLang="ru-RU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7" name="Text Box 13">
            <a:extLst>
              <a:ext uri="{FF2B5EF4-FFF2-40B4-BE49-F238E27FC236}">
                <a16:creationId xmlns:a16="http://schemas.microsoft.com/office/drawing/2014/main" id="{5E45CA19-493D-48D6-9A63-BE473CC7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08" y="4869160"/>
            <a:ext cx="409560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3200" dirty="0">
                <a:solidFill>
                  <a:schemeClr val="bg1"/>
                </a:solidFill>
                <a:cs typeface="Times New Roman" pitchFamily="18" charset="0"/>
              </a:rPr>
              <a:t>Разность </a:t>
            </a:r>
            <a:r>
              <a:rPr lang="ru-RU" altLang="ru-RU" sz="3200" dirty="0" err="1">
                <a:solidFill>
                  <a:schemeClr val="bg1"/>
                </a:solidFill>
                <a:cs typeface="Times New Roman" pitchFamily="18" charset="0"/>
              </a:rPr>
              <a:t>Гауссиан</a:t>
            </a:r>
            <a:endParaRPr lang="ru-RU" altLang="ru-RU" sz="3200" dirty="0">
              <a:solidFill>
                <a:schemeClr val="bg1"/>
              </a:solidFill>
              <a:cs typeface="Times New Roman" pitchFamily="18" charset="0"/>
            </a:endParaRPr>
          </a:p>
          <a:p>
            <a:pPr algn="ctr"/>
            <a:r>
              <a:rPr lang="en-US" altLang="ru-RU" sz="3200" dirty="0">
                <a:solidFill>
                  <a:schemeClr val="bg1"/>
                </a:solidFill>
                <a:cs typeface="Times New Roman" pitchFamily="18" charset="0"/>
              </a:rPr>
              <a:t>Difference of Gaussians</a:t>
            </a:r>
            <a:endParaRPr lang="ru-RU" altLang="ru-RU" sz="3200" dirty="0">
              <a:solidFill>
                <a:schemeClr val="bg1"/>
              </a:solidFill>
              <a:cs typeface="Times New Roman" pitchFamily="18" charset="0"/>
            </a:endParaRPr>
          </a:p>
        </p:txBody>
      </p:sp>
      <p:pic>
        <p:nvPicPr>
          <p:cNvPr id="36" name="Picture 10">
            <a:extLst>
              <a:ext uri="{FF2B5EF4-FFF2-40B4-BE49-F238E27FC236}">
                <a16:creationId xmlns:a16="http://schemas.microsoft.com/office/drawing/2014/main" id="{C0E19E21-F2F3-4BDC-8ED0-E1B319F8C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795776"/>
            <a:ext cx="5227571" cy="413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BED5B0-97C3-4753-B8B1-91CF6CB23B7C}"/>
                  </a:ext>
                </a:extLst>
              </p:cNvPr>
              <p:cNvSpPr txBox="1"/>
              <p:nvPr/>
            </p:nvSpPr>
            <p:spPr>
              <a:xfrm>
                <a:off x="526684" y="1906493"/>
                <a:ext cx="4788683" cy="109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BED5B0-97C3-4753-B8B1-91CF6CB2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84" y="1906493"/>
                <a:ext cx="4788683" cy="1096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DA9230-F3E3-4CF8-9914-2593756C7D63}"/>
                  </a:ext>
                </a:extLst>
              </p:cNvPr>
              <p:cNvSpPr txBox="1"/>
              <p:nvPr/>
            </p:nvSpPr>
            <p:spPr>
              <a:xfrm>
                <a:off x="17049" y="4077072"/>
                <a:ext cx="6840527" cy="701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)</a:t>
                </a:r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DA9230-F3E3-4CF8-9914-2593756C7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" y="4077072"/>
                <a:ext cx="6840527" cy="701218"/>
              </a:xfrm>
              <a:prstGeom prst="rect">
                <a:avLst/>
              </a:prstGeom>
              <a:blipFill>
                <a:blip r:embed="rId6"/>
                <a:stretch>
                  <a:fillRect t="-11304" r="-1783" b="-269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5455D1-3AD5-4F87-9C85-EB8C318FEE21}"/>
                  </a:ext>
                </a:extLst>
              </p:cNvPr>
              <p:cNvSpPr txBox="1"/>
              <p:nvPr/>
            </p:nvSpPr>
            <p:spPr>
              <a:xfrm>
                <a:off x="263352" y="5949280"/>
                <a:ext cx="62235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𝐷𝑜𝐺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D5455D1-3AD5-4F87-9C85-EB8C318FE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949280"/>
                <a:ext cx="622356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5283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7" grpId="0"/>
      <p:bldP spid="39" grpId="0"/>
      <p:bldP spid="40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Пирамидальное представление изображения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4" descr="ÐÐ°ÑÑÐ¸Ð½ÐºÐ¸ Ð¿Ð¾ Ð·Ð°Ð¿ÑÐ¾ÑÑ gaussian pyramid">
            <a:extLst>
              <a:ext uri="{FF2B5EF4-FFF2-40B4-BE49-F238E27FC236}">
                <a16:creationId xmlns:a16="http://schemas.microsoft.com/office/drawing/2014/main" id="{5C67AC08-D059-41D9-ADFA-7C6C0A46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97922"/>
            <a:ext cx="5472608" cy="490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CC657A1-EFD0-480D-8206-C70EE0BD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1" y="1734124"/>
            <a:ext cx="4774875" cy="177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ÐÐ°ÑÑÐ¸Ð½ÐºÐ¸ Ð¿Ð¾ Ð·Ð°Ð¿ÑÐ¾ÑÑ gaussian pyramid">
            <a:extLst>
              <a:ext uri="{FF2B5EF4-FFF2-40B4-BE49-F238E27FC236}">
                <a16:creationId xmlns:a16="http://schemas.microsoft.com/office/drawing/2014/main" id="{D3588B09-9AD9-4B04-962E-991B656B3A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930354"/>
            <a:ext cx="2638280" cy="254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91839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Пирамидальное представление изображения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http://vllab.ucmerced.edu/wlai24/LapSRN/images/emma_text.gif">
            <a:extLst>
              <a:ext uri="{FF2B5EF4-FFF2-40B4-BE49-F238E27FC236}">
                <a16:creationId xmlns:a16="http://schemas.microsoft.com/office/drawing/2014/main" id="{BCDB5B12-3B0B-4A6F-BC70-CD54463C5C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96" y="1734124"/>
            <a:ext cx="9079607" cy="47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12010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Построение пирамиды разности </a:t>
            </a:r>
            <a:r>
              <a:rPr lang="ru-RU" sz="3200" b="1" dirty="0" err="1">
                <a:solidFill>
                  <a:schemeClr val="bg1"/>
                </a:solidFill>
                <a:latin typeface="-apple-system"/>
              </a:rPr>
              <a:t>гауссианов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7F691A-6D4A-4D56-9E10-5C1B4E5D2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87" y="1694864"/>
            <a:ext cx="6677025" cy="499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96DC34A-F16E-4ED9-B4FE-530B235B449B}"/>
                  </a:ext>
                </a:extLst>
              </p:cNvPr>
              <p:cNvSpPr/>
              <p:nvPr/>
            </p:nvSpPr>
            <p:spPr>
              <a:xfrm>
                <a:off x="1886359" y="5952864"/>
                <a:ext cx="9304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96DC34A-F16E-4ED9-B4FE-530B235B4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359" y="5952864"/>
                <a:ext cx="93044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BB0E5CD-8F78-4005-BE8E-3E4F2B2F8314}"/>
                  </a:ext>
                </a:extLst>
              </p:cNvPr>
              <p:cNvSpPr/>
              <p:nvPr/>
            </p:nvSpPr>
            <p:spPr>
              <a:xfrm>
                <a:off x="1803315" y="5375642"/>
                <a:ext cx="11286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BB0E5CD-8F78-4005-BE8E-3E4F2B2F8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315" y="5375642"/>
                <a:ext cx="112864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DB1B5D-1C14-426D-94B0-A678DAE03418}"/>
                  </a:ext>
                </a:extLst>
              </p:cNvPr>
              <p:cNvSpPr/>
              <p:nvPr/>
            </p:nvSpPr>
            <p:spPr>
              <a:xfrm>
                <a:off x="1789275" y="4835702"/>
                <a:ext cx="11286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DB1B5D-1C14-426D-94B0-A678DAE03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275" y="4835702"/>
                <a:ext cx="112864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B0EAD14-C0CA-490C-BC26-40FC7538E200}"/>
                  </a:ext>
                </a:extLst>
              </p:cNvPr>
              <p:cNvSpPr/>
              <p:nvPr/>
            </p:nvSpPr>
            <p:spPr>
              <a:xfrm>
                <a:off x="1803315" y="4229819"/>
                <a:ext cx="11286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B0EAD14-C0CA-490C-BC26-40FC7538E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315" y="4229819"/>
                <a:ext cx="112864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6FEE5C5-5435-42FD-B3ED-9252E20CBBAA}"/>
                  </a:ext>
                </a:extLst>
              </p:cNvPr>
              <p:cNvSpPr/>
              <p:nvPr/>
            </p:nvSpPr>
            <p:spPr>
              <a:xfrm>
                <a:off x="1787261" y="3737497"/>
                <a:ext cx="1128642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6FEE5C5-5435-42FD-B3ED-9252E20CB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261" y="3737497"/>
                <a:ext cx="1128642" cy="5904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A4D6F3-C622-4F55-9650-CB8123FFCA17}"/>
                  </a:ext>
                </a:extLst>
              </p:cNvPr>
              <p:cNvSpPr/>
              <p:nvPr/>
            </p:nvSpPr>
            <p:spPr>
              <a:xfrm>
                <a:off x="1972091" y="3146982"/>
                <a:ext cx="9399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A4D6F3-C622-4F55-9650-CB8123FFC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091" y="3146982"/>
                <a:ext cx="93993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75F0354-5D11-4779-AF69-16F21A9DF68F}"/>
                  </a:ext>
                </a:extLst>
              </p:cNvPr>
              <p:cNvSpPr/>
              <p:nvPr/>
            </p:nvSpPr>
            <p:spPr>
              <a:xfrm>
                <a:off x="1765276" y="2822947"/>
                <a:ext cx="113813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75F0354-5D11-4779-AF69-16F21A9DF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276" y="2822947"/>
                <a:ext cx="113813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3A47A8E-7CE6-4B1C-A1CC-7E1F6195E755}"/>
                  </a:ext>
                </a:extLst>
              </p:cNvPr>
              <p:cNvSpPr/>
              <p:nvPr/>
            </p:nvSpPr>
            <p:spPr>
              <a:xfrm>
                <a:off x="1782517" y="2461474"/>
                <a:ext cx="113813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3A47A8E-7CE6-4B1C-A1CC-7E1F6195E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517" y="2461474"/>
                <a:ext cx="1138132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B0D1F26-3B1F-4B10-880B-82EE124CF85A}"/>
                  </a:ext>
                </a:extLst>
              </p:cNvPr>
              <p:cNvSpPr/>
              <p:nvPr/>
            </p:nvSpPr>
            <p:spPr>
              <a:xfrm>
                <a:off x="1782517" y="2053870"/>
                <a:ext cx="113813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DB0D1F26-3B1F-4B10-880B-82EE124CF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517" y="2053870"/>
                <a:ext cx="1138132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90673D4-B7F0-45F3-B33B-0982ED79934B}"/>
                  </a:ext>
                </a:extLst>
              </p:cNvPr>
              <p:cNvSpPr/>
              <p:nvPr/>
            </p:nvSpPr>
            <p:spPr>
              <a:xfrm>
                <a:off x="1765276" y="1614689"/>
                <a:ext cx="1138132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90673D4-B7F0-45F3-B33B-0982ED799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276" y="1614689"/>
                <a:ext cx="1138132" cy="590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3510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Детекторы и Дескрипторы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4696" y="895533"/>
            <a:ext cx="11737304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Определение особой точки по локальному экстремуму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8D5995-E59E-408C-8FD2-359FB29F5D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6910" r="3264" b="2745"/>
          <a:stretch/>
        </p:blipFill>
        <p:spPr>
          <a:xfrm>
            <a:off x="3487270" y="1754166"/>
            <a:ext cx="5392362" cy="4655856"/>
          </a:xfrm>
          <a:prstGeom prst="rect">
            <a:avLst/>
          </a:prstGeom>
        </p:spPr>
      </p:pic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6370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Подбор разных масштабов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7C95D597-AFA2-4E37-87C2-CB91927598DD}"/>
              </a:ext>
            </a:extLst>
          </p:cNvPr>
          <p:cNvSpPr>
            <a:spLocks/>
          </p:cNvSpPr>
          <p:nvPr/>
        </p:nvSpPr>
        <p:spPr bwMode="auto">
          <a:xfrm>
            <a:off x="10621352" y="1015434"/>
            <a:ext cx="863600" cy="1955800"/>
          </a:xfrm>
          <a:custGeom>
            <a:avLst/>
            <a:gdLst>
              <a:gd name="T0" fmla="*/ 0 w 544"/>
              <a:gd name="T1" fmla="*/ 1104 h 1232"/>
              <a:gd name="T2" fmla="*/ 432 w 544"/>
              <a:gd name="T3" fmla="*/ 1152 h 1232"/>
              <a:gd name="T4" fmla="*/ 528 w 544"/>
              <a:gd name="T5" fmla="*/ 624 h 1232"/>
              <a:gd name="T6" fmla="*/ 336 w 544"/>
              <a:gd name="T7" fmla="*/ 240 h 1232"/>
              <a:gd name="T8" fmla="*/ 528 w 544"/>
              <a:gd name="T9" fmla="*/ 0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9C12ABD1-FA44-4E35-A417-C8FC2C4E8673}"/>
              </a:ext>
            </a:extLst>
          </p:cNvPr>
          <p:cNvSpPr>
            <a:spLocks/>
          </p:cNvSpPr>
          <p:nvPr/>
        </p:nvSpPr>
        <p:spPr bwMode="auto">
          <a:xfrm>
            <a:off x="9173552" y="3083947"/>
            <a:ext cx="1054100" cy="1344612"/>
          </a:xfrm>
          <a:custGeom>
            <a:avLst/>
            <a:gdLst>
              <a:gd name="T0" fmla="*/ 0 w 664"/>
              <a:gd name="T1" fmla="*/ 791 h 847"/>
              <a:gd name="T2" fmla="*/ 480 w 664"/>
              <a:gd name="T3" fmla="*/ 791 h 847"/>
              <a:gd name="T4" fmla="*/ 384 w 664"/>
              <a:gd name="T5" fmla="*/ 455 h 847"/>
              <a:gd name="T6" fmla="*/ 624 w 664"/>
              <a:gd name="T7" fmla="*/ 359 h 847"/>
              <a:gd name="T8" fmla="*/ 624 w 664"/>
              <a:gd name="T9" fmla="*/ 215 h 847"/>
              <a:gd name="T10" fmla="*/ 601 w 664"/>
              <a:gd name="T11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2F32DDF1-044D-48EF-81AB-8D939586F575}"/>
              </a:ext>
            </a:extLst>
          </p:cNvPr>
          <p:cNvSpPr>
            <a:spLocks/>
          </p:cNvSpPr>
          <p:nvPr/>
        </p:nvSpPr>
        <p:spPr bwMode="auto">
          <a:xfrm>
            <a:off x="1127448" y="2396951"/>
            <a:ext cx="2743200" cy="2006600"/>
          </a:xfrm>
          <a:custGeom>
            <a:avLst/>
            <a:gdLst>
              <a:gd name="T0" fmla="*/ 0 w 1728"/>
              <a:gd name="T1" fmla="*/ 1264 h 1264"/>
              <a:gd name="T2" fmla="*/ 96 w 1728"/>
              <a:gd name="T3" fmla="*/ 400 h 1264"/>
              <a:gd name="T4" fmla="*/ 432 w 1728"/>
              <a:gd name="T5" fmla="*/ 64 h 1264"/>
              <a:gd name="T6" fmla="*/ 1056 w 1728"/>
              <a:gd name="T7" fmla="*/ 16 h 1264"/>
              <a:gd name="T8" fmla="*/ 1728 w 1728"/>
              <a:gd name="T9" fmla="*/ 160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E3975A05-28C3-468C-9745-46E3A3D73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936" y="2349326"/>
            <a:ext cx="381000" cy="381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3" name="Oval 8">
            <a:extLst>
              <a:ext uri="{FF2B5EF4-FFF2-40B4-BE49-F238E27FC236}">
                <a16:creationId xmlns:a16="http://schemas.microsoft.com/office/drawing/2014/main" id="{E9FC563B-FF12-489C-84F7-829D0CB4C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911" y="2168351"/>
            <a:ext cx="795337" cy="790575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F2345236-C2E1-419E-A783-FB4FC2394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536" y="1877839"/>
            <a:ext cx="1447800" cy="1371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78A82F42-BE6E-41E6-884F-EC732C3D0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48" y="1311101"/>
            <a:ext cx="2514600" cy="2514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9C69DAEB-E3C4-47AA-91FA-31EC7849DAE4}"/>
              </a:ext>
            </a:extLst>
          </p:cNvPr>
          <p:cNvSpPr>
            <a:spLocks noChangeAspect="1"/>
          </p:cNvSpPr>
          <p:nvPr/>
        </p:nvSpPr>
        <p:spPr bwMode="auto">
          <a:xfrm>
            <a:off x="10122877" y="2725172"/>
            <a:ext cx="498475" cy="363537"/>
          </a:xfrm>
          <a:custGeom>
            <a:avLst/>
            <a:gdLst>
              <a:gd name="T0" fmla="*/ 0 w 1728"/>
              <a:gd name="T1" fmla="*/ 1264 h 1264"/>
              <a:gd name="T2" fmla="*/ 96 w 1728"/>
              <a:gd name="T3" fmla="*/ 400 h 1264"/>
              <a:gd name="T4" fmla="*/ 432 w 1728"/>
              <a:gd name="T5" fmla="*/ 64 h 1264"/>
              <a:gd name="T6" fmla="*/ 1056 w 1728"/>
              <a:gd name="T7" fmla="*/ 16 h 1264"/>
              <a:gd name="T8" fmla="*/ 1728 w 1728"/>
              <a:gd name="T9" fmla="*/ 160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EA403DCA-1F5F-452C-A457-FF522F0B4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3578" y="1843173"/>
            <a:ext cx="2153337" cy="2006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9" name="Oval 14">
            <a:extLst>
              <a:ext uri="{FF2B5EF4-FFF2-40B4-BE49-F238E27FC236}">
                <a16:creationId xmlns:a16="http://schemas.microsoft.com/office/drawing/2014/main" id="{01E115A4-900C-4D4D-8681-AF3446ACA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364" y="1298349"/>
            <a:ext cx="3370860" cy="3026315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30" name="Oval 15">
            <a:extLst>
              <a:ext uri="{FF2B5EF4-FFF2-40B4-BE49-F238E27FC236}">
                <a16:creationId xmlns:a16="http://schemas.microsoft.com/office/drawing/2014/main" id="{9816A5E8-9E4E-4077-AC2F-25043F5D38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2074" y="2139201"/>
            <a:ext cx="1349298" cy="1344612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F86BF831-148A-4A52-AD49-88CFA21B8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005064"/>
            <a:ext cx="7976751" cy="264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52421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  <p:bldP spid="20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1B3A6A-E071-4CAC-8B19-542CC4A3510B}"/>
              </a:ext>
            </a:extLst>
          </p:cNvPr>
          <p:cNvSpPr/>
          <p:nvPr/>
        </p:nvSpPr>
        <p:spPr>
          <a:xfrm>
            <a:off x="983432" y="1597465"/>
            <a:ext cx="9525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Детектор </a:t>
            </a:r>
            <a:r>
              <a:rPr lang="en-US" sz="2400" dirty="0" err="1">
                <a:solidFill>
                  <a:schemeClr val="bg1"/>
                </a:solidFill>
                <a:cs typeface="Times New Roman" pitchFamily="18" charset="0"/>
              </a:rPr>
              <a:t>DoG</a:t>
            </a:r>
            <a:endParaRPr lang="en-US" sz="2400" dirty="0">
              <a:solidFill>
                <a:schemeClr val="bg1"/>
              </a:solidFill>
              <a:cs typeface="Times New Roman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Определение положения и масштаба особенности</a:t>
            </a:r>
          </a:p>
          <a:p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Ориентация</a:t>
            </a:r>
          </a:p>
          <a:p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Определение доминантной ориентации по градиентам</a:t>
            </a:r>
          </a:p>
          <a:p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Дескриптор</a:t>
            </a:r>
          </a:p>
          <a:p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Использование статистик по направлению градиентам</a:t>
            </a: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2E4CBE57-39AD-4FE5-B614-91F6B122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906385"/>
            <a:ext cx="8856984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Scale-Invariant Feature Transform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Алгоритм</a:t>
            </a:r>
          </a:p>
        </p:txBody>
      </p:sp>
      <p:pic>
        <p:nvPicPr>
          <p:cNvPr id="30" name="Picture 55" descr="descrip">
            <a:extLst>
              <a:ext uri="{FF2B5EF4-FFF2-40B4-BE49-F238E27FC236}">
                <a16:creationId xmlns:a16="http://schemas.microsoft.com/office/drawing/2014/main" id="{EA1060A2-568D-4909-B858-CFD998533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r="56557" b="8105"/>
          <a:stretch>
            <a:fillRect/>
          </a:stretch>
        </p:blipFill>
        <p:spPr bwMode="auto">
          <a:xfrm>
            <a:off x="360648" y="3938672"/>
            <a:ext cx="2021217" cy="203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58">
            <a:extLst>
              <a:ext uri="{FF2B5EF4-FFF2-40B4-BE49-F238E27FC236}">
                <a16:creationId xmlns:a16="http://schemas.microsoft.com/office/drawing/2014/main" id="{9141E298-A185-49E7-A7AD-A3E4431553BD}"/>
              </a:ext>
            </a:extLst>
          </p:cNvPr>
          <p:cNvGrpSpPr>
            <a:grpSpLocks/>
          </p:cNvGrpSpPr>
          <p:nvPr/>
        </p:nvGrpSpPr>
        <p:grpSpPr bwMode="auto">
          <a:xfrm>
            <a:off x="2522064" y="4161164"/>
            <a:ext cx="3327487" cy="2034647"/>
            <a:chOff x="3115" y="2782"/>
            <a:chExt cx="2080" cy="1544"/>
          </a:xfrm>
        </p:grpSpPr>
        <p:grpSp>
          <p:nvGrpSpPr>
            <p:cNvPr id="32" name="Group 10">
              <a:extLst>
                <a:ext uri="{FF2B5EF4-FFF2-40B4-BE49-F238E27FC236}">
                  <a16:creationId xmlns:a16="http://schemas.microsoft.com/office/drawing/2014/main" id="{D901A774-D690-42A7-A6C6-58B30D6AEF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8" y="2782"/>
              <a:ext cx="1747" cy="1544"/>
              <a:chOff x="4080" y="3573"/>
              <a:chExt cx="1109" cy="774"/>
            </a:xfrm>
          </p:grpSpPr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C03244B4-6F86-4D70-8024-7B8AE7CFB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3573"/>
                <a:ext cx="958" cy="11"/>
              </a:xfrm>
              <a:custGeom>
                <a:avLst/>
                <a:gdLst>
                  <a:gd name="T0" fmla="*/ 0 w 8621"/>
                  <a:gd name="T1" fmla="*/ 0 h 101"/>
                  <a:gd name="T2" fmla="*/ 0 w 8621"/>
                  <a:gd name="T3" fmla="*/ 0 h 101"/>
                  <a:gd name="T4" fmla="*/ 0 w 8621"/>
                  <a:gd name="T5" fmla="*/ 0 h 101"/>
                  <a:gd name="T6" fmla="*/ 0 w 8621"/>
                  <a:gd name="T7" fmla="*/ 0 h 101"/>
                  <a:gd name="T8" fmla="*/ 0 w 8621"/>
                  <a:gd name="T9" fmla="*/ 0 h 101"/>
                  <a:gd name="T10" fmla="*/ 0 w 8621"/>
                  <a:gd name="T11" fmla="*/ 0 h 101"/>
                  <a:gd name="T12" fmla="*/ 0 w 8621"/>
                  <a:gd name="T13" fmla="*/ 0 h 101"/>
                  <a:gd name="T14" fmla="*/ 0 w 8621"/>
                  <a:gd name="T15" fmla="*/ 0 h 101"/>
                  <a:gd name="T16" fmla="*/ 0 w 8621"/>
                  <a:gd name="T17" fmla="*/ 0 h 101"/>
                  <a:gd name="T18" fmla="*/ 0 w 8621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1"/>
                  <a:gd name="T31" fmla="*/ 0 h 101"/>
                  <a:gd name="T32" fmla="*/ 8621 w 8621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1" h="101">
                    <a:moveTo>
                      <a:pt x="8621" y="51"/>
                    </a:moveTo>
                    <a:lnTo>
                      <a:pt x="857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576" y="101"/>
                    </a:lnTo>
                    <a:lnTo>
                      <a:pt x="8530" y="51"/>
                    </a:lnTo>
                    <a:lnTo>
                      <a:pt x="8621" y="51"/>
                    </a:lnTo>
                    <a:lnTo>
                      <a:pt x="8621" y="0"/>
                    </a:lnTo>
                    <a:lnTo>
                      <a:pt x="8576" y="0"/>
                    </a:lnTo>
                    <a:lnTo>
                      <a:pt x="8621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F7F7D4A6-ADE5-45C8-B390-861FE3C2E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3579"/>
                <a:ext cx="11" cy="545"/>
              </a:xfrm>
              <a:custGeom>
                <a:avLst/>
                <a:gdLst>
                  <a:gd name="T0" fmla="*/ 0 w 91"/>
                  <a:gd name="T1" fmla="*/ 0 h 5457"/>
                  <a:gd name="T2" fmla="*/ 0 w 91"/>
                  <a:gd name="T3" fmla="*/ 0 h 5457"/>
                  <a:gd name="T4" fmla="*/ 0 w 91"/>
                  <a:gd name="T5" fmla="*/ 0 h 5457"/>
                  <a:gd name="T6" fmla="*/ 0 w 91"/>
                  <a:gd name="T7" fmla="*/ 0 h 5457"/>
                  <a:gd name="T8" fmla="*/ 0 w 91"/>
                  <a:gd name="T9" fmla="*/ 0 h 5457"/>
                  <a:gd name="T10" fmla="*/ 0 w 91"/>
                  <a:gd name="T11" fmla="*/ 0 h 5457"/>
                  <a:gd name="T12" fmla="*/ 0 w 91"/>
                  <a:gd name="T13" fmla="*/ 0 h 5457"/>
                  <a:gd name="T14" fmla="*/ 0 w 91"/>
                  <a:gd name="T15" fmla="*/ 0 h 5457"/>
                  <a:gd name="T16" fmla="*/ 0 w 91"/>
                  <a:gd name="T17" fmla="*/ 0 h 5457"/>
                  <a:gd name="T18" fmla="*/ 0 w 91"/>
                  <a:gd name="T19" fmla="*/ 0 h 54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7"/>
                  <a:gd name="T32" fmla="*/ 91 w 91"/>
                  <a:gd name="T33" fmla="*/ 5457 h 545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7">
                    <a:moveTo>
                      <a:pt x="46" y="5457"/>
                    </a:moveTo>
                    <a:lnTo>
                      <a:pt x="91" y="5407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5407"/>
                    </a:lnTo>
                    <a:lnTo>
                      <a:pt x="46" y="5357"/>
                    </a:lnTo>
                    <a:lnTo>
                      <a:pt x="46" y="5457"/>
                    </a:lnTo>
                    <a:lnTo>
                      <a:pt x="91" y="5457"/>
                    </a:lnTo>
                    <a:lnTo>
                      <a:pt x="91" y="5407"/>
                    </a:lnTo>
                    <a:lnTo>
                      <a:pt x="46" y="5457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9C97C9FE-1D33-47E1-8DF0-0C524C40B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14"/>
                <a:ext cx="958" cy="10"/>
              </a:xfrm>
              <a:custGeom>
                <a:avLst/>
                <a:gdLst>
                  <a:gd name="T0" fmla="*/ 0 w 8622"/>
                  <a:gd name="T1" fmla="*/ 0 h 100"/>
                  <a:gd name="T2" fmla="*/ 0 w 8622"/>
                  <a:gd name="T3" fmla="*/ 0 h 100"/>
                  <a:gd name="T4" fmla="*/ 0 w 8622"/>
                  <a:gd name="T5" fmla="*/ 0 h 100"/>
                  <a:gd name="T6" fmla="*/ 0 w 8622"/>
                  <a:gd name="T7" fmla="*/ 0 h 100"/>
                  <a:gd name="T8" fmla="*/ 0 w 8622"/>
                  <a:gd name="T9" fmla="*/ 0 h 100"/>
                  <a:gd name="T10" fmla="*/ 0 w 8622"/>
                  <a:gd name="T11" fmla="*/ 0 h 100"/>
                  <a:gd name="T12" fmla="*/ 0 w 8622"/>
                  <a:gd name="T13" fmla="*/ 0 h 100"/>
                  <a:gd name="T14" fmla="*/ 0 w 8622"/>
                  <a:gd name="T15" fmla="*/ 0 h 100"/>
                  <a:gd name="T16" fmla="*/ 0 w 8622"/>
                  <a:gd name="T17" fmla="*/ 0 h 100"/>
                  <a:gd name="T18" fmla="*/ 0 w 862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2"/>
                  <a:gd name="T31" fmla="*/ 0 h 100"/>
                  <a:gd name="T32" fmla="*/ 8622 w 8622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2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8622" y="100"/>
                    </a:lnTo>
                    <a:lnTo>
                      <a:pt x="8622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E8517056-EB6B-4C52-81CB-1031486FD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3573"/>
                <a:ext cx="10" cy="546"/>
              </a:xfrm>
              <a:custGeom>
                <a:avLst/>
                <a:gdLst>
                  <a:gd name="T0" fmla="*/ 0 w 91"/>
                  <a:gd name="T1" fmla="*/ 0 h 5458"/>
                  <a:gd name="T2" fmla="*/ 0 w 91"/>
                  <a:gd name="T3" fmla="*/ 0 h 5458"/>
                  <a:gd name="T4" fmla="*/ 0 w 91"/>
                  <a:gd name="T5" fmla="*/ 0 h 5458"/>
                  <a:gd name="T6" fmla="*/ 0 w 91"/>
                  <a:gd name="T7" fmla="*/ 0 h 5458"/>
                  <a:gd name="T8" fmla="*/ 0 w 91"/>
                  <a:gd name="T9" fmla="*/ 0 h 5458"/>
                  <a:gd name="T10" fmla="*/ 0 w 91"/>
                  <a:gd name="T11" fmla="*/ 0 h 5458"/>
                  <a:gd name="T12" fmla="*/ 0 w 91"/>
                  <a:gd name="T13" fmla="*/ 0 h 5458"/>
                  <a:gd name="T14" fmla="*/ 0 w 91"/>
                  <a:gd name="T15" fmla="*/ 0 h 5458"/>
                  <a:gd name="T16" fmla="*/ 0 w 91"/>
                  <a:gd name="T17" fmla="*/ 0 h 5458"/>
                  <a:gd name="T18" fmla="*/ 0 w 91"/>
                  <a:gd name="T19" fmla="*/ 0 h 54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8"/>
                  <a:gd name="T32" fmla="*/ 91 w 91"/>
                  <a:gd name="T33" fmla="*/ 5458 h 545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8">
                    <a:moveTo>
                      <a:pt x="46" y="0"/>
                    </a:moveTo>
                    <a:lnTo>
                      <a:pt x="0" y="51"/>
                    </a:lnTo>
                    <a:lnTo>
                      <a:pt x="0" y="5458"/>
                    </a:lnTo>
                    <a:lnTo>
                      <a:pt x="91" y="5458"/>
                    </a:lnTo>
                    <a:lnTo>
                      <a:pt x="91" y="51"/>
                    </a:lnTo>
                    <a:lnTo>
                      <a:pt x="46" y="101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15">
                <a:extLst>
                  <a:ext uri="{FF2B5EF4-FFF2-40B4-BE49-F238E27FC236}">
                    <a16:creationId xmlns:a16="http://schemas.microsoft.com/office/drawing/2014/main" id="{B32633B3-08F8-4C94-AEFF-FD15927D8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9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id="{4C23ADA5-EB53-4DCD-966F-CAD1B958F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3979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72DBFE9F-5025-4D4A-885C-734A72881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3984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1402"/>
                    </a:moveTo>
                    <a:lnTo>
                      <a:pt x="90" y="135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0" y="1402"/>
                    </a:lnTo>
                    <a:lnTo>
                      <a:pt x="90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60F41E06-43CF-4C0B-836A-72D163B6F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77718ABE-C3AD-452B-A6B0-EA7F535F9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3979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6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1" y="140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887F9240-CEB4-43B6-B9FC-118337254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5" y="3714"/>
                <a:ext cx="136" cy="405"/>
              </a:xfrm>
              <a:prstGeom prst="rect">
                <a:avLst/>
              </a:prstGeom>
              <a:solidFill>
                <a:srgbClr val="DC2B1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1">
                <a:extLst>
                  <a:ext uri="{FF2B5EF4-FFF2-40B4-BE49-F238E27FC236}">
                    <a16:creationId xmlns:a16="http://schemas.microsoft.com/office/drawing/2014/main" id="{A7720BBA-D906-4728-ABCF-5F53C4952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370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1892D082-44B7-447B-A435-E5C67B539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3714"/>
                <a:ext cx="10" cy="410"/>
              </a:xfrm>
              <a:custGeom>
                <a:avLst/>
                <a:gdLst>
                  <a:gd name="T0" fmla="*/ 0 w 92"/>
                  <a:gd name="T1" fmla="*/ 0 h 4106"/>
                  <a:gd name="T2" fmla="*/ 0 w 92"/>
                  <a:gd name="T3" fmla="*/ 0 h 4106"/>
                  <a:gd name="T4" fmla="*/ 0 w 92"/>
                  <a:gd name="T5" fmla="*/ 0 h 4106"/>
                  <a:gd name="T6" fmla="*/ 0 w 92"/>
                  <a:gd name="T7" fmla="*/ 0 h 4106"/>
                  <a:gd name="T8" fmla="*/ 0 w 92"/>
                  <a:gd name="T9" fmla="*/ 0 h 4106"/>
                  <a:gd name="T10" fmla="*/ 0 w 92"/>
                  <a:gd name="T11" fmla="*/ 0 h 4106"/>
                  <a:gd name="T12" fmla="*/ 0 w 92"/>
                  <a:gd name="T13" fmla="*/ 0 h 4106"/>
                  <a:gd name="T14" fmla="*/ 0 w 92"/>
                  <a:gd name="T15" fmla="*/ 0 h 4106"/>
                  <a:gd name="T16" fmla="*/ 0 w 92"/>
                  <a:gd name="T17" fmla="*/ 0 h 4106"/>
                  <a:gd name="T18" fmla="*/ 0 w 92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4106"/>
                  <a:gd name="T32" fmla="*/ 92 w 92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4106">
                    <a:moveTo>
                      <a:pt x="46" y="4106"/>
                    </a:moveTo>
                    <a:lnTo>
                      <a:pt x="92" y="4056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4056"/>
                    </a:lnTo>
                    <a:lnTo>
                      <a:pt x="46" y="4006"/>
                    </a:lnTo>
                    <a:lnTo>
                      <a:pt x="46" y="4106"/>
                    </a:lnTo>
                    <a:lnTo>
                      <a:pt x="92" y="4106"/>
                    </a:lnTo>
                    <a:lnTo>
                      <a:pt x="92" y="4056"/>
                    </a:lnTo>
                    <a:lnTo>
                      <a:pt x="46" y="410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9ADB4CED-0652-420D-9E43-CBB66DA6D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6E69E504-A953-4787-9238-BE61E8694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3709"/>
                <a:ext cx="10" cy="410"/>
              </a:xfrm>
              <a:custGeom>
                <a:avLst/>
                <a:gdLst>
                  <a:gd name="T0" fmla="*/ 0 w 90"/>
                  <a:gd name="T1" fmla="*/ 0 h 4106"/>
                  <a:gd name="T2" fmla="*/ 0 w 90"/>
                  <a:gd name="T3" fmla="*/ 0 h 4106"/>
                  <a:gd name="T4" fmla="*/ 0 w 90"/>
                  <a:gd name="T5" fmla="*/ 0 h 4106"/>
                  <a:gd name="T6" fmla="*/ 0 w 90"/>
                  <a:gd name="T7" fmla="*/ 0 h 4106"/>
                  <a:gd name="T8" fmla="*/ 0 w 90"/>
                  <a:gd name="T9" fmla="*/ 0 h 4106"/>
                  <a:gd name="T10" fmla="*/ 0 w 90"/>
                  <a:gd name="T11" fmla="*/ 0 h 4106"/>
                  <a:gd name="T12" fmla="*/ 0 w 90"/>
                  <a:gd name="T13" fmla="*/ 0 h 4106"/>
                  <a:gd name="T14" fmla="*/ 0 w 90"/>
                  <a:gd name="T15" fmla="*/ 0 h 4106"/>
                  <a:gd name="T16" fmla="*/ 0 w 90"/>
                  <a:gd name="T17" fmla="*/ 0 h 4106"/>
                  <a:gd name="T18" fmla="*/ 0 w 90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4106"/>
                  <a:gd name="T32" fmla="*/ 90 w 90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4106">
                    <a:moveTo>
                      <a:pt x="45" y="0"/>
                    </a:moveTo>
                    <a:lnTo>
                      <a:pt x="0" y="50"/>
                    </a:lnTo>
                    <a:lnTo>
                      <a:pt x="0" y="4106"/>
                    </a:lnTo>
                    <a:lnTo>
                      <a:pt x="90" y="4106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25">
                <a:extLst>
                  <a:ext uri="{FF2B5EF4-FFF2-40B4-BE49-F238E27FC236}">
                    <a16:creationId xmlns:a16="http://schemas.microsoft.com/office/drawing/2014/main" id="{D5C3E96C-422B-4804-9909-1748214EB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849"/>
                <a:ext cx="136" cy="270"/>
              </a:xfrm>
              <a:prstGeom prst="rect">
                <a:avLst/>
              </a:prstGeom>
              <a:solidFill>
                <a:srgbClr val="DC2B1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20EB2848-FF53-4CDD-BAC4-05F1DEFE5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384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2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0" y="5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2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1A0EEC67-F596-47CD-887D-8F132D694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3849"/>
                <a:ext cx="10" cy="275"/>
              </a:xfrm>
              <a:custGeom>
                <a:avLst/>
                <a:gdLst>
                  <a:gd name="T0" fmla="*/ 0 w 92"/>
                  <a:gd name="T1" fmla="*/ 0 h 2754"/>
                  <a:gd name="T2" fmla="*/ 0 w 92"/>
                  <a:gd name="T3" fmla="*/ 0 h 2754"/>
                  <a:gd name="T4" fmla="*/ 0 w 92"/>
                  <a:gd name="T5" fmla="*/ 0 h 2754"/>
                  <a:gd name="T6" fmla="*/ 0 w 92"/>
                  <a:gd name="T7" fmla="*/ 0 h 2754"/>
                  <a:gd name="T8" fmla="*/ 0 w 92"/>
                  <a:gd name="T9" fmla="*/ 0 h 2754"/>
                  <a:gd name="T10" fmla="*/ 0 w 92"/>
                  <a:gd name="T11" fmla="*/ 0 h 2754"/>
                  <a:gd name="T12" fmla="*/ 0 w 92"/>
                  <a:gd name="T13" fmla="*/ 0 h 2754"/>
                  <a:gd name="T14" fmla="*/ 0 w 92"/>
                  <a:gd name="T15" fmla="*/ 0 h 2754"/>
                  <a:gd name="T16" fmla="*/ 0 w 92"/>
                  <a:gd name="T17" fmla="*/ 0 h 2754"/>
                  <a:gd name="T18" fmla="*/ 0 w 92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2754"/>
                  <a:gd name="T32" fmla="*/ 92 w 92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2754">
                    <a:moveTo>
                      <a:pt x="46" y="2654"/>
                    </a:moveTo>
                    <a:lnTo>
                      <a:pt x="92" y="2704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46" y="2754"/>
                    </a:lnTo>
                    <a:lnTo>
                      <a:pt x="0" y="2704"/>
                    </a:lnTo>
                    <a:lnTo>
                      <a:pt x="0" y="2754"/>
                    </a:lnTo>
                    <a:lnTo>
                      <a:pt x="46" y="2754"/>
                    </a:lnTo>
                    <a:lnTo>
                      <a:pt x="46" y="2654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6284CBB8-9353-4D16-800F-FC04B00E9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179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270" y="50"/>
                    </a:lnTo>
                    <a:lnTo>
                      <a:pt x="1225" y="100"/>
                    </a:lnTo>
                    <a:lnTo>
                      <a:pt x="1270" y="100"/>
                    </a:lnTo>
                    <a:lnTo>
                      <a:pt x="1270" y="50"/>
                    </a:lnTo>
                    <a:lnTo>
                      <a:pt x="1179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E504B304-4FAB-482A-9CCB-554C6490E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3844"/>
                <a:ext cx="10" cy="275"/>
              </a:xfrm>
              <a:custGeom>
                <a:avLst/>
                <a:gdLst>
                  <a:gd name="T0" fmla="*/ 0 w 91"/>
                  <a:gd name="T1" fmla="*/ 0 h 2754"/>
                  <a:gd name="T2" fmla="*/ 0 w 91"/>
                  <a:gd name="T3" fmla="*/ 0 h 2754"/>
                  <a:gd name="T4" fmla="*/ 0 w 91"/>
                  <a:gd name="T5" fmla="*/ 0 h 2754"/>
                  <a:gd name="T6" fmla="*/ 0 w 91"/>
                  <a:gd name="T7" fmla="*/ 0 h 2754"/>
                  <a:gd name="T8" fmla="*/ 0 w 91"/>
                  <a:gd name="T9" fmla="*/ 0 h 2754"/>
                  <a:gd name="T10" fmla="*/ 0 w 91"/>
                  <a:gd name="T11" fmla="*/ 0 h 2754"/>
                  <a:gd name="T12" fmla="*/ 0 w 91"/>
                  <a:gd name="T13" fmla="*/ 0 h 2754"/>
                  <a:gd name="T14" fmla="*/ 0 w 91"/>
                  <a:gd name="T15" fmla="*/ 0 h 2754"/>
                  <a:gd name="T16" fmla="*/ 0 w 91"/>
                  <a:gd name="T17" fmla="*/ 0 h 2754"/>
                  <a:gd name="T18" fmla="*/ 0 w 91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2754"/>
                  <a:gd name="T32" fmla="*/ 91 w 91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2754">
                    <a:moveTo>
                      <a:pt x="46" y="100"/>
                    </a:moveTo>
                    <a:lnTo>
                      <a:pt x="0" y="50"/>
                    </a:lnTo>
                    <a:lnTo>
                      <a:pt x="0" y="2754"/>
                    </a:lnTo>
                    <a:lnTo>
                      <a:pt x="91" y="2754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Rectangle 30">
                <a:extLst>
                  <a:ext uri="{FF2B5EF4-FFF2-40B4-BE49-F238E27FC236}">
                    <a16:creationId xmlns:a16="http://schemas.microsoft.com/office/drawing/2014/main" id="{BBD357D3-705B-4D82-8415-CB121CE6E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4029"/>
                <a:ext cx="136" cy="90"/>
              </a:xfrm>
              <a:prstGeom prst="rect">
                <a:avLst/>
              </a:prstGeom>
              <a:solidFill>
                <a:srgbClr val="DC2B1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F14EEBF4-069B-4CB7-B524-D7232E51B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402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32">
                <a:extLst>
                  <a:ext uri="{FF2B5EF4-FFF2-40B4-BE49-F238E27FC236}">
                    <a16:creationId xmlns:a16="http://schemas.microsoft.com/office/drawing/2014/main" id="{A2EF721B-3DAF-44E9-9BA4-042FAB6C3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4029"/>
                <a:ext cx="10" cy="95"/>
              </a:xfrm>
              <a:custGeom>
                <a:avLst/>
                <a:gdLst>
                  <a:gd name="T0" fmla="*/ 0 w 90"/>
                  <a:gd name="T1" fmla="*/ 0 h 952"/>
                  <a:gd name="T2" fmla="*/ 0 w 90"/>
                  <a:gd name="T3" fmla="*/ 0 h 952"/>
                  <a:gd name="T4" fmla="*/ 0 w 90"/>
                  <a:gd name="T5" fmla="*/ 0 h 952"/>
                  <a:gd name="T6" fmla="*/ 0 w 90"/>
                  <a:gd name="T7" fmla="*/ 0 h 952"/>
                  <a:gd name="T8" fmla="*/ 0 w 90"/>
                  <a:gd name="T9" fmla="*/ 0 h 952"/>
                  <a:gd name="T10" fmla="*/ 0 w 90"/>
                  <a:gd name="T11" fmla="*/ 0 h 952"/>
                  <a:gd name="T12" fmla="*/ 0 w 90"/>
                  <a:gd name="T13" fmla="*/ 0 h 952"/>
                  <a:gd name="T14" fmla="*/ 0 w 90"/>
                  <a:gd name="T15" fmla="*/ 0 h 952"/>
                  <a:gd name="T16" fmla="*/ 0 w 90"/>
                  <a:gd name="T17" fmla="*/ 0 h 952"/>
                  <a:gd name="T18" fmla="*/ 0 w 90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952"/>
                  <a:gd name="T32" fmla="*/ 90 w 90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952">
                    <a:moveTo>
                      <a:pt x="45" y="952"/>
                    </a:moveTo>
                    <a:lnTo>
                      <a:pt x="90" y="90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5" y="852"/>
                    </a:lnTo>
                    <a:lnTo>
                      <a:pt x="45" y="952"/>
                    </a:lnTo>
                    <a:lnTo>
                      <a:pt x="90" y="952"/>
                    </a:lnTo>
                    <a:lnTo>
                      <a:pt x="90" y="902"/>
                    </a:lnTo>
                    <a:lnTo>
                      <a:pt x="45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63FF1D3A-BF42-4860-9322-B2C653AA5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4FE59426-0449-4A32-AE89-629EFDB1B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35">
                <a:extLst>
                  <a:ext uri="{FF2B5EF4-FFF2-40B4-BE49-F238E27FC236}">
                    <a16:creationId xmlns:a16="http://schemas.microsoft.com/office/drawing/2014/main" id="{B23DD414-C162-49DD-8077-70F04C842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3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36">
                <a:extLst>
                  <a:ext uri="{FF2B5EF4-FFF2-40B4-BE49-F238E27FC236}">
                    <a16:creationId xmlns:a16="http://schemas.microsoft.com/office/drawing/2014/main" id="{64495EDE-65E3-403D-97B5-CE0D2BA3D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3" y="397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37">
                <a:extLst>
                  <a:ext uri="{FF2B5EF4-FFF2-40B4-BE49-F238E27FC236}">
                    <a16:creationId xmlns:a16="http://schemas.microsoft.com/office/drawing/2014/main" id="{835E81E7-C820-4DB9-9C12-62B241654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" y="3984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5" y="1402"/>
                    </a:moveTo>
                    <a:lnTo>
                      <a:pt x="91" y="135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1" y="1402"/>
                    </a:lnTo>
                    <a:lnTo>
                      <a:pt x="91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38">
                <a:extLst>
                  <a:ext uri="{FF2B5EF4-FFF2-40B4-BE49-F238E27FC236}">
                    <a16:creationId xmlns:a16="http://schemas.microsoft.com/office/drawing/2014/main" id="{A1C3C622-2A8A-4A2B-A90E-7A0DF6F42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39">
                <a:extLst>
                  <a:ext uri="{FF2B5EF4-FFF2-40B4-BE49-F238E27FC236}">
                    <a16:creationId xmlns:a16="http://schemas.microsoft.com/office/drawing/2014/main" id="{5B7EE449-709F-4885-8EEF-B6B371843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3979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0" y="1402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2E66293B-19B9-4D92-92D0-7324A315D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9" y="4074"/>
                <a:ext cx="136" cy="45"/>
              </a:xfrm>
              <a:prstGeom prst="rect">
                <a:avLst/>
              </a:prstGeom>
              <a:solidFill>
                <a:srgbClr val="DC2B1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41">
                <a:extLst>
                  <a:ext uri="{FF2B5EF4-FFF2-40B4-BE49-F238E27FC236}">
                    <a16:creationId xmlns:a16="http://schemas.microsoft.com/office/drawing/2014/main" id="{3A317075-A5BC-470A-9EE3-301C8E597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" y="406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1" y="50"/>
                    </a:moveTo>
                    <a:lnTo>
                      <a:pt x="45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5" y="0"/>
                    </a:lnTo>
                    <a:lnTo>
                      <a:pt x="0" y="5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42">
                <a:extLst>
                  <a:ext uri="{FF2B5EF4-FFF2-40B4-BE49-F238E27FC236}">
                    <a16:creationId xmlns:a16="http://schemas.microsoft.com/office/drawing/2014/main" id="{65EC3158-E813-4C09-A3CF-C16950C39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" y="4074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5" y="401"/>
                    </a:moveTo>
                    <a:lnTo>
                      <a:pt x="91" y="451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451"/>
                    </a:lnTo>
                    <a:lnTo>
                      <a:pt x="45" y="501"/>
                    </a:lnTo>
                    <a:lnTo>
                      <a:pt x="0" y="451"/>
                    </a:lnTo>
                    <a:lnTo>
                      <a:pt x="0" y="501"/>
                    </a:lnTo>
                    <a:lnTo>
                      <a:pt x="45" y="501"/>
                    </a:lnTo>
                    <a:lnTo>
                      <a:pt x="45" y="40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43">
                <a:extLst>
                  <a:ext uri="{FF2B5EF4-FFF2-40B4-BE49-F238E27FC236}">
                    <a16:creationId xmlns:a16="http://schemas.microsoft.com/office/drawing/2014/main" id="{BA1E6126-E889-400F-B8F6-BD6131A4A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180" y="50"/>
                    </a:moveTo>
                    <a:lnTo>
                      <a:pt x="1226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6" y="100"/>
                    </a:lnTo>
                    <a:lnTo>
                      <a:pt x="1271" y="50"/>
                    </a:lnTo>
                    <a:lnTo>
                      <a:pt x="1226" y="100"/>
                    </a:lnTo>
                    <a:lnTo>
                      <a:pt x="1271" y="100"/>
                    </a:lnTo>
                    <a:lnTo>
                      <a:pt x="1271" y="50"/>
                    </a:lnTo>
                    <a:lnTo>
                      <a:pt x="118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44">
                <a:extLst>
                  <a:ext uri="{FF2B5EF4-FFF2-40B4-BE49-F238E27FC236}">
                    <a16:creationId xmlns:a16="http://schemas.microsoft.com/office/drawing/2014/main" id="{0288862B-9E8A-48E8-8092-01FEDD543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4069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6" y="100"/>
                    </a:moveTo>
                    <a:lnTo>
                      <a:pt x="0" y="50"/>
                    </a:lnTo>
                    <a:lnTo>
                      <a:pt x="0" y="501"/>
                    </a:lnTo>
                    <a:lnTo>
                      <a:pt x="91" y="501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45">
                <a:extLst>
                  <a:ext uri="{FF2B5EF4-FFF2-40B4-BE49-F238E27FC236}">
                    <a16:creationId xmlns:a16="http://schemas.microsoft.com/office/drawing/2014/main" id="{0AA85281-729A-42B3-90BF-6F177477D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5" y="4029"/>
                <a:ext cx="137" cy="90"/>
              </a:xfrm>
              <a:prstGeom prst="rect">
                <a:avLst/>
              </a:prstGeom>
              <a:solidFill>
                <a:srgbClr val="DC2B1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46">
                <a:extLst>
                  <a:ext uri="{FF2B5EF4-FFF2-40B4-BE49-F238E27FC236}">
                    <a16:creationId xmlns:a16="http://schemas.microsoft.com/office/drawing/2014/main" id="{7BF81CCE-D2FA-445F-B8D8-5CD76C6A6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" y="4024"/>
                <a:ext cx="142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47">
                <a:extLst>
                  <a:ext uri="{FF2B5EF4-FFF2-40B4-BE49-F238E27FC236}">
                    <a16:creationId xmlns:a16="http://schemas.microsoft.com/office/drawing/2014/main" id="{DA044DD5-7CDD-436D-BBCD-BAD00010D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4029"/>
                <a:ext cx="11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952"/>
                    </a:moveTo>
                    <a:lnTo>
                      <a:pt x="91" y="90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6" y="852"/>
                    </a:lnTo>
                    <a:lnTo>
                      <a:pt x="46" y="952"/>
                    </a:lnTo>
                    <a:lnTo>
                      <a:pt x="91" y="952"/>
                    </a:lnTo>
                    <a:lnTo>
                      <a:pt x="91" y="902"/>
                    </a:lnTo>
                    <a:lnTo>
                      <a:pt x="46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48">
                <a:extLst>
                  <a:ext uri="{FF2B5EF4-FFF2-40B4-BE49-F238E27FC236}">
                    <a16:creationId xmlns:a16="http://schemas.microsoft.com/office/drawing/2014/main" id="{85CB49CF-BB91-47E1-A6E2-8E525C669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4114"/>
                <a:ext cx="142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49">
                <a:extLst>
                  <a:ext uri="{FF2B5EF4-FFF2-40B4-BE49-F238E27FC236}">
                    <a16:creationId xmlns:a16="http://schemas.microsoft.com/office/drawing/2014/main" id="{2BE15E81-771E-4744-8C74-B5E7C6153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Rectangle 50">
                <a:extLst>
                  <a:ext uri="{FF2B5EF4-FFF2-40B4-BE49-F238E27FC236}">
                    <a16:creationId xmlns:a16="http://schemas.microsoft.com/office/drawing/2014/main" id="{3C8B3097-E7E4-48A4-9FA6-829679741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4160"/>
                <a:ext cx="83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AvantGarde Bk BT" charset="0"/>
                  </a:rPr>
                  <a:t>0</a:t>
                </a:r>
                <a:endParaRPr lang="en-US" sz="4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51">
                <a:extLst>
                  <a:ext uri="{FF2B5EF4-FFF2-40B4-BE49-F238E27FC236}">
                    <a16:creationId xmlns:a16="http://schemas.microsoft.com/office/drawing/2014/main" id="{E2986B12-6B86-4898-BA27-6073B80C7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4142"/>
                <a:ext cx="93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vantGarde Bk BT" charset="0"/>
                  </a:rPr>
                  <a:t>2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ctangle 52">
                <a:extLst>
                  <a:ext uri="{FF2B5EF4-FFF2-40B4-BE49-F238E27FC236}">
                    <a16:creationId xmlns:a16="http://schemas.microsoft.com/office/drawing/2014/main" id="{197702E6-A312-4D61-BFCC-5B5005DDA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" y="4124"/>
                <a:ext cx="100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Symbol" pitchFamily="18" charset="2"/>
                  </a:rPr>
                  <a:t>p</a:t>
                </a:r>
                <a:endParaRPr lang="en-US" sz="4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Freeform 53">
                <a:extLst>
                  <a:ext uri="{FF2B5EF4-FFF2-40B4-BE49-F238E27FC236}">
                    <a16:creationId xmlns:a16="http://schemas.microsoft.com/office/drawing/2014/main" id="{A748FFDE-D6D8-486C-810F-E448BC6DF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4153"/>
                <a:ext cx="53" cy="47"/>
              </a:xfrm>
              <a:custGeom>
                <a:avLst/>
                <a:gdLst>
                  <a:gd name="T0" fmla="*/ 0 w 474"/>
                  <a:gd name="T1" fmla="*/ 0 h 476"/>
                  <a:gd name="T2" fmla="*/ 0 w 474"/>
                  <a:gd name="T3" fmla="*/ 0 h 476"/>
                  <a:gd name="T4" fmla="*/ 0 w 474"/>
                  <a:gd name="T5" fmla="*/ 0 h 476"/>
                  <a:gd name="T6" fmla="*/ 0 w 474"/>
                  <a:gd name="T7" fmla="*/ 0 h 476"/>
                  <a:gd name="T8" fmla="*/ 0 w 474"/>
                  <a:gd name="T9" fmla="*/ 0 h 476"/>
                  <a:gd name="T10" fmla="*/ 0 w 474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4"/>
                  <a:gd name="T19" fmla="*/ 0 h 476"/>
                  <a:gd name="T20" fmla="*/ 474 w 474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4" h="476">
                    <a:moveTo>
                      <a:pt x="474" y="476"/>
                    </a:moveTo>
                    <a:lnTo>
                      <a:pt x="238" y="0"/>
                    </a:lnTo>
                    <a:lnTo>
                      <a:pt x="0" y="476"/>
                    </a:lnTo>
                    <a:lnTo>
                      <a:pt x="474" y="476"/>
                    </a:lnTo>
                    <a:lnTo>
                      <a:pt x="238" y="0"/>
                    </a:lnTo>
                    <a:lnTo>
                      <a:pt x="474" y="47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54">
                <a:extLst>
                  <a:ext uri="{FF2B5EF4-FFF2-40B4-BE49-F238E27FC236}">
                    <a16:creationId xmlns:a16="http://schemas.microsoft.com/office/drawing/2014/main" id="{91637964-802F-4D2F-A38D-1BD21173A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0" y="4196"/>
                <a:ext cx="11" cy="76"/>
              </a:xfrm>
              <a:custGeom>
                <a:avLst/>
                <a:gdLst>
                  <a:gd name="T0" fmla="*/ 0 w 91"/>
                  <a:gd name="T1" fmla="*/ 0 h 760"/>
                  <a:gd name="T2" fmla="*/ 0 w 91"/>
                  <a:gd name="T3" fmla="*/ 0 h 760"/>
                  <a:gd name="T4" fmla="*/ 0 w 91"/>
                  <a:gd name="T5" fmla="*/ 0 h 760"/>
                  <a:gd name="T6" fmla="*/ 0 w 91"/>
                  <a:gd name="T7" fmla="*/ 0 h 760"/>
                  <a:gd name="T8" fmla="*/ 0 w 91"/>
                  <a:gd name="T9" fmla="*/ 0 h 760"/>
                  <a:gd name="T10" fmla="*/ 0 w 91"/>
                  <a:gd name="T11" fmla="*/ 0 h 7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1"/>
                  <a:gd name="T19" fmla="*/ 0 h 760"/>
                  <a:gd name="T20" fmla="*/ 91 w 91"/>
                  <a:gd name="T21" fmla="*/ 760 h 7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1" h="760">
                    <a:moveTo>
                      <a:pt x="46" y="760"/>
                    </a:moveTo>
                    <a:lnTo>
                      <a:pt x="91" y="760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760"/>
                    </a:lnTo>
                    <a:lnTo>
                      <a:pt x="46" y="76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" name="AutoShape 57">
              <a:extLst>
                <a:ext uri="{FF2B5EF4-FFF2-40B4-BE49-F238E27FC236}">
                  <a16:creationId xmlns:a16="http://schemas.microsoft.com/office/drawing/2014/main" id="{449D1BF3-FB9C-4F27-9E27-350EF8CF4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" y="3107"/>
              <a:ext cx="237" cy="36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00"/>
            </a:solidFill>
            <a:ln w="190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" name="Picture 2">
            <a:extLst>
              <a:ext uri="{FF2B5EF4-FFF2-40B4-BE49-F238E27FC236}">
                <a16:creationId xmlns:a16="http://schemas.microsoft.com/office/drawing/2014/main" id="{2A2902F0-E22C-4C29-AA20-0F45EFBC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61" y="4201518"/>
            <a:ext cx="16097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3">
            <a:extLst>
              <a:ext uri="{FF2B5EF4-FFF2-40B4-BE49-F238E27FC236}">
                <a16:creationId xmlns:a16="http://schemas.microsoft.com/office/drawing/2014/main" id="{FF303897-7BAC-4197-BAF6-AA14D52EA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4201518"/>
            <a:ext cx="16097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78DD1269-F9B6-4FA7-BC1B-C67249C5606A}"/>
              </a:ext>
            </a:extLst>
          </p:cNvPr>
          <p:cNvCxnSpPr/>
          <p:nvPr/>
        </p:nvCxnSpPr>
        <p:spPr>
          <a:xfrm flipV="1">
            <a:off x="6907818" y="4562162"/>
            <a:ext cx="757238" cy="714375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5CE027D6-5386-4FD1-A7BB-B77A50F51AD2}"/>
              </a:ext>
            </a:extLst>
          </p:cNvPr>
          <p:cNvCxnSpPr/>
          <p:nvPr/>
        </p:nvCxnSpPr>
        <p:spPr>
          <a:xfrm flipV="1">
            <a:off x="10845560" y="4485540"/>
            <a:ext cx="0" cy="88928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847528" y="6021288"/>
            <a:ext cx="93610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D. G. Lowe, "Object recognition from local scale-invariant features,"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Seventh IEEE International Conference on Computer Vision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1999, pp. 1150-1157 vol.2,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doi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: 10.1109/ICCV.1999.790410.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456" y="906385"/>
            <a:ext cx="8856984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Scale-Invariant Feature Transform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Дескриптор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AFB7321F-EA42-4E17-A879-8F86286051AE}"/>
              </a:ext>
            </a:extLst>
          </p:cNvPr>
          <p:cNvSpPr/>
          <p:nvPr/>
        </p:nvSpPr>
        <p:spPr>
          <a:xfrm>
            <a:off x="247007" y="1590386"/>
            <a:ext cx="110578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Вычисляем градиент в каждом пикселе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Строим гистограммы направлений градиентов по прямоугольным областям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- Вклад каждого пикселя взвешиваем по </a:t>
            </a:r>
            <a:r>
              <a:rPr lang="ru-RU" sz="2400" dirty="0" err="1">
                <a:solidFill>
                  <a:schemeClr val="bg1"/>
                </a:solidFill>
                <a:cs typeface="Times New Roman" pitchFamily="18" charset="0"/>
              </a:rPr>
              <a:t>гауссиане</a:t>
            </a:r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 с центром в центре окрестности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Обычно – сетка 4x4</a:t>
            </a:r>
            <a:r>
              <a:rPr lang="en-US" sz="2400" dirty="0">
                <a:solidFill>
                  <a:schemeClr val="bg1"/>
                </a:solidFill>
                <a:cs typeface="Times New Roman" pitchFamily="18" charset="0"/>
              </a:rPr>
              <a:t> (~ </a:t>
            </a:r>
            <a:r>
              <a:rPr lang="ru-RU" sz="2400">
                <a:solidFill>
                  <a:schemeClr val="bg1"/>
                </a:solidFill>
                <a:cs typeface="Times New Roman" pitchFamily="18" charset="0"/>
              </a:rPr>
              <a:t>«масштабу» </a:t>
            </a:r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точки</a:t>
            </a:r>
            <a:r>
              <a:rPr lang="en-US" sz="2400" dirty="0">
                <a:solidFill>
                  <a:schemeClr val="bg1"/>
                </a:solidFill>
                <a:cs typeface="Times New Roman" pitchFamily="18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, в каждой гистограмма с 8ю ячейками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Стандартная длина вектора-дескриптора – 128 (4*4*8)</a:t>
            </a:r>
          </a:p>
        </p:txBody>
      </p:sp>
      <p:pic>
        <p:nvPicPr>
          <p:cNvPr id="57" name="Picture 2" descr="gradient-descriptor.png">
            <a:extLst>
              <a:ext uri="{FF2B5EF4-FFF2-40B4-BE49-F238E27FC236}">
                <a16:creationId xmlns:a16="http://schemas.microsoft.com/office/drawing/2014/main" id="{71D8594D-44B9-4706-8C96-B0FA67EAD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1955540" y="3529378"/>
            <a:ext cx="7344816" cy="324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606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456" y="1196752"/>
            <a:ext cx="9433048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Scale-Invariant Feature Transform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Python Open CV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1A2E650-A85E-473F-BBD2-CF15CA9E4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789477"/>
            <a:ext cx="4332921" cy="43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A8EE57-7484-4F10-936B-7E927719CDB4}"/>
              </a:ext>
            </a:extLst>
          </p:cNvPr>
          <p:cNvSpPr/>
          <p:nvPr/>
        </p:nvSpPr>
        <p:spPr>
          <a:xfrm>
            <a:off x="119336" y="2351927"/>
            <a:ext cx="118689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sift = cv2.xfeatures2d.SIFT_create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des= sift.detectAndCompute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kp_img = cv2.drawKeypoints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color=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flags=cv2.DRAW_MATCHES_FLAGS_DRAW_RICH_KEYPOINTS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8454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Детекторы и Дескрипторы 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SURF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58211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896834" y="906385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Интегральные изображения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pic>
        <p:nvPicPr>
          <p:cNvPr id="15" name="Picture 2" descr="https://www.mathworks.com/help/images/integral_image_b.png">
            <a:extLst>
              <a:ext uri="{FF2B5EF4-FFF2-40B4-BE49-F238E27FC236}">
                <a16:creationId xmlns:a16="http://schemas.microsoft.com/office/drawing/2014/main" id="{8BAC54A0-28C0-463D-B5ED-F673CB9B1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15" y="1897166"/>
            <a:ext cx="5892970" cy="35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59DC85-B99F-465A-AF0F-2EEEC1375CE1}"/>
              </a:ext>
            </a:extLst>
          </p:cNvPr>
          <p:cNvSpPr txBox="1"/>
          <p:nvPr/>
        </p:nvSpPr>
        <p:spPr>
          <a:xfrm>
            <a:off x="2279576" y="4077072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75D91-3B67-40B5-AEC1-0073F9C14F42}"/>
              </a:ext>
            </a:extLst>
          </p:cNvPr>
          <p:cNvSpPr txBox="1"/>
          <p:nvPr/>
        </p:nvSpPr>
        <p:spPr>
          <a:xfrm>
            <a:off x="5231904" y="4005064"/>
            <a:ext cx="36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C85FAF-C3D3-49B5-9338-2B63885F9564}"/>
              </a:ext>
            </a:extLst>
          </p:cNvPr>
          <p:cNvSpPr txBox="1"/>
          <p:nvPr/>
        </p:nvSpPr>
        <p:spPr>
          <a:xfrm>
            <a:off x="2296224" y="3148850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endParaRPr lang="ru-RU" sz="3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72464-D4C3-4284-BEE0-E1C11285004A}"/>
              </a:ext>
            </a:extLst>
          </p:cNvPr>
          <p:cNvSpPr txBox="1"/>
          <p:nvPr/>
        </p:nvSpPr>
        <p:spPr>
          <a:xfrm>
            <a:off x="5231904" y="2996952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endParaRPr lang="ru-RU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734A1-A997-41CD-9149-3ADF1E9CD008}"/>
              </a:ext>
            </a:extLst>
          </p:cNvPr>
          <p:cNvSpPr txBox="1"/>
          <p:nvPr/>
        </p:nvSpPr>
        <p:spPr>
          <a:xfrm>
            <a:off x="1271464" y="3140968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endParaRPr lang="ru-RU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47A6D6-4746-40D6-BDE7-BDE22D87427B}"/>
              </a:ext>
            </a:extLst>
          </p:cNvPr>
          <p:cNvSpPr txBox="1"/>
          <p:nvPr/>
        </p:nvSpPr>
        <p:spPr>
          <a:xfrm>
            <a:off x="4223792" y="2996952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endParaRPr lang="ru-RU" sz="3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B587F7-8650-461F-8CE9-8816F62222F1}"/>
              </a:ext>
            </a:extLst>
          </p:cNvPr>
          <p:cNvSpPr txBox="1"/>
          <p:nvPr/>
        </p:nvSpPr>
        <p:spPr>
          <a:xfrm>
            <a:off x="1271464" y="4077072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endParaRPr lang="ru-RU" sz="3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C3B677-9E78-4266-AD38-D24E23ED6638}"/>
              </a:ext>
            </a:extLst>
          </p:cNvPr>
          <p:cNvSpPr txBox="1"/>
          <p:nvPr/>
        </p:nvSpPr>
        <p:spPr>
          <a:xfrm>
            <a:off x="4223792" y="4005064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endParaRPr lang="ru-RU" sz="3600" b="1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3716924" y="5570290"/>
            <a:ext cx="22333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 – B + C - D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A5011-5D2B-4A0B-8534-1FE2546EF3FC}"/>
              </a:ext>
            </a:extLst>
          </p:cNvPr>
          <p:cNvSpPr txBox="1"/>
          <p:nvPr/>
        </p:nvSpPr>
        <p:spPr>
          <a:xfrm>
            <a:off x="7464152" y="2636912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02241E-62D3-4AA8-B4C1-E168D420848F}"/>
              </a:ext>
            </a:extLst>
          </p:cNvPr>
          <p:cNvSpPr txBox="1"/>
          <p:nvPr/>
        </p:nvSpPr>
        <p:spPr>
          <a:xfrm>
            <a:off x="10128448" y="2636912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7E4AC72-2375-412C-BE66-D0342BA31BE9}"/>
              </a:ext>
            </a:extLst>
          </p:cNvPr>
          <p:cNvSpPr/>
          <p:nvPr/>
        </p:nvSpPr>
        <p:spPr>
          <a:xfrm rot="16200000">
            <a:off x="8167909" y="2996952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814ACCD-E5CA-4A4B-BABC-C3C930D4E984}"/>
              </a:ext>
            </a:extLst>
          </p:cNvPr>
          <p:cNvSpPr/>
          <p:nvPr/>
        </p:nvSpPr>
        <p:spPr>
          <a:xfrm rot="16200000">
            <a:off x="8617909" y="2546952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767408" y="5949280"/>
            <a:ext cx="2441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3+2+5+4 = 14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3647728" y="6021288"/>
            <a:ext cx="3114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46-22+10-20 = 14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98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 animBg="1"/>
      <p:bldP spid="31" grpId="0" animBg="1"/>
      <p:bldP spid="32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896834" y="906385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Прочие Поисковики / Дескрипторы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E3DBB38-297D-445D-A08E-EB503259BFC4}"/>
              </a:ext>
            </a:extLst>
          </p:cNvPr>
          <p:cNvSpPr/>
          <p:nvPr/>
        </p:nvSpPr>
        <p:spPr>
          <a:xfrm>
            <a:off x="2279576" y="1484784"/>
            <a:ext cx="6334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SURF (Speeded-Up Robust Features)</a:t>
            </a:r>
          </a:p>
        </p:txBody>
      </p:sp>
      <p:pic>
        <p:nvPicPr>
          <p:cNvPr id="4" name="Рисунок 3" descr="Изображение выглядит как с плиткой, внутренний, текст, плитка&#10;&#10;Автоматически созданное описание">
            <a:extLst>
              <a:ext uri="{FF2B5EF4-FFF2-40B4-BE49-F238E27FC236}">
                <a16:creationId xmlns:a16="http://schemas.microsoft.com/office/drawing/2014/main" id="{39364E3C-B591-4BC9-B63C-0A404232E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204864"/>
            <a:ext cx="3384376" cy="113270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 плиткой, внутренний, фрукт&#10;&#10;Автоматически созданное описание">
            <a:extLst>
              <a:ext uri="{FF2B5EF4-FFF2-40B4-BE49-F238E27FC236}">
                <a16:creationId xmlns:a16="http://schemas.microsoft.com/office/drawing/2014/main" id="{48FFE40C-C954-470A-8CD8-40D73680B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3429000"/>
            <a:ext cx="2263135" cy="256576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43CBAC-8CBC-4D26-B421-DACBD775C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3284984"/>
            <a:ext cx="2324639" cy="18904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F6D6C46-3799-48F7-B4AE-9F4DBBB225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3" r="-779"/>
          <a:stretch/>
        </p:blipFill>
        <p:spPr>
          <a:xfrm>
            <a:off x="9624392" y="1916832"/>
            <a:ext cx="2423311" cy="1274679"/>
          </a:xfrm>
          <a:prstGeom prst="rect">
            <a:avLst/>
          </a:prstGeom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9336" y="5943198"/>
            <a:ext cx="6120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Bay, Herbert,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Tinne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Tuytelaars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Luc Van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Gool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"Surf: Speeded up robust features."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European conference on computer vision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Springer, Berlin, Heidelberg, 2006.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-384720" y="1844824"/>
                <a:ext cx="3096344" cy="2045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b="1" dirty="0">
                    <a:solidFill>
                      <a:schemeClr val="bg1"/>
                    </a:solidFill>
                  </a:rPr>
                  <a:t>Детектор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</a:rPr>
                  <a:t>Гессиан функции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Hessian matrix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1844824"/>
                <a:ext cx="3096344" cy="2045688"/>
              </a:xfrm>
              <a:prstGeom prst="rect">
                <a:avLst/>
              </a:prstGeom>
              <a:blipFill>
                <a:blip r:embed="rId8"/>
                <a:stretch>
                  <a:fillRect t="-23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/>
          <p:cNvSpPr/>
          <p:nvPr/>
        </p:nvSpPr>
        <p:spPr>
          <a:xfrm>
            <a:off x="263352" y="4077072"/>
            <a:ext cx="21714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Интегральные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изображение </a:t>
            </a:r>
          </a:p>
          <a:p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Фильтры Хаара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816080" y="2060848"/>
            <a:ext cx="2803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Направление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окна по 60 градусов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303912" y="3284984"/>
            <a:ext cx="4248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Дескриптор</a:t>
            </a:r>
          </a:p>
          <a:p>
            <a:r>
              <a:rPr lang="ru-RU" sz="2400" dirty="0">
                <a:solidFill>
                  <a:schemeClr val="bg1"/>
                </a:solidFill>
              </a:rPr>
              <a:t>Окрестность 4 на 4</a:t>
            </a:r>
          </a:p>
          <a:p>
            <a:r>
              <a:rPr lang="ru-RU" sz="2400" dirty="0">
                <a:solidFill>
                  <a:schemeClr val="bg1"/>
                </a:solidFill>
              </a:rPr>
              <a:t>Фильтры Хаара (вертикальный и горизонтальный)</a:t>
            </a:r>
          </a:p>
          <a:p>
            <a:r>
              <a:rPr lang="ru-RU" sz="2400" dirty="0">
                <a:solidFill>
                  <a:schemeClr val="bg1"/>
                </a:solidFill>
              </a:rPr>
              <a:t>Сумма и сумма модулей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080" y="5229200"/>
            <a:ext cx="4176464" cy="15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6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5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896834" y="906385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Прочие Поисковики / Дескрипторы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01B9E3F-8120-4E65-8175-A7B3380C450C}"/>
              </a:ext>
            </a:extLst>
          </p:cNvPr>
          <p:cNvSpPr/>
          <p:nvPr/>
        </p:nvSpPr>
        <p:spPr>
          <a:xfrm>
            <a:off x="89040" y="2564739"/>
            <a:ext cx="82089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surf = cv2.xfeatures2d.SURF_create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des = surf.detectAndCompute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kp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cv2.drawKeypoints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kp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color=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flags=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cv2.DRAW_MATCHES_FLAGS_DRAW_RICH_KEYPOINTS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B44A809-44E1-4EA1-A1D9-7A0D6BCF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276872"/>
            <a:ext cx="4134752" cy="413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3DBB38-297D-445D-A08E-EB503259BFC4}"/>
              </a:ext>
            </a:extLst>
          </p:cNvPr>
          <p:cNvSpPr/>
          <p:nvPr/>
        </p:nvSpPr>
        <p:spPr>
          <a:xfrm>
            <a:off x="2279576" y="1484784"/>
            <a:ext cx="63347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SURF (Speeded-Up Robust Features)</a:t>
            </a:r>
          </a:p>
        </p:txBody>
      </p:sp>
    </p:spTree>
    <p:extLst>
      <p:ext uri="{BB962C8B-B14F-4D97-AF65-F5344CB8AC3E}">
        <p14:creationId xmlns:p14="http://schemas.microsoft.com/office/powerpoint/2010/main" val="211996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Детекторы и Дескрипторы 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ORB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9902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03D59-8D6A-41AA-A876-1EEECD683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916832"/>
            <a:ext cx="10766328" cy="3861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61682-CD21-46E5-A329-1622970498B4}"/>
              </a:ext>
            </a:extLst>
          </p:cNvPr>
          <p:cNvSpPr txBox="1"/>
          <p:nvPr/>
        </p:nvSpPr>
        <p:spPr>
          <a:xfrm>
            <a:off x="1017351" y="5960734"/>
            <a:ext cx="10445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Zheng, Liang, Yi Yang, and Qi Tian. "SIFT meets CNN: A decade survey of instance retrieval."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40, no. 5 (2017): 1224-1244.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контекста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628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896834" y="906385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Прочие Поисковики / Дескрипторы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E3DBB38-297D-445D-A08E-EB503259BFC4}"/>
              </a:ext>
            </a:extLst>
          </p:cNvPr>
          <p:cNvSpPr/>
          <p:nvPr/>
        </p:nvSpPr>
        <p:spPr>
          <a:xfrm>
            <a:off x="1415480" y="1556792"/>
            <a:ext cx="81762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FAST (Features from Accelerated Segment Test)</a:t>
            </a:r>
            <a:endParaRPr lang="tr-TR" sz="32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6165304"/>
            <a:ext cx="9073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E.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Rosten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and T. Drummond, "Fusing points and lines for high performance tracking," 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Tenth IEEE International Conference on Computer Vision (ICCV'05) Volume 1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, 2005, pp. 1508-1515 Vol. 2, </a:t>
            </a:r>
            <a:endParaRPr lang="ru-RU" sz="1600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2708920"/>
            <a:ext cx="4536504" cy="2192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4943872" y="2204864"/>
                <a:ext cx="684076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b="1" dirty="0">
                    <a:solidFill>
                      <a:schemeClr val="bg1"/>
                    </a:solidFill>
                  </a:rPr>
                  <a:t>Детектор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</a:rPr>
                  <a:t>Используется «окружность» из 16 пикселей вокруг точки (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C</a:t>
                </a:r>
                <a:r>
                  <a:rPr lang="ru-RU" sz="24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</a:rPr>
                  <a:t>Если хотя бы 12 связанных пикселей </a:t>
                </a:r>
                <a:r>
                  <a:rPr lang="ru-RU" sz="2400" i="1" dirty="0">
                    <a:solidFill>
                      <a:schemeClr val="bg1"/>
                    </a:solidFill>
                  </a:rPr>
                  <a:t>все</a:t>
                </a:r>
                <a:r>
                  <a:rPr lang="ru-RU" sz="2400" dirty="0">
                    <a:solidFill>
                      <a:schemeClr val="bg1"/>
                    </a:solidFill>
                  </a:rPr>
                  <a:t> имеют интенсивность выше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или ниже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</a:rPr>
                  <a:t>порог, то 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C</a:t>
                </a:r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400" dirty="0">
                    <a:solidFill>
                      <a:schemeClr val="bg1"/>
                    </a:solidFill>
                  </a:rPr>
                  <a:t>угол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</a:rPr>
                  <a:t>Можно ускорить проверяя крест-накрест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2204864"/>
                <a:ext cx="6840760" cy="3046988"/>
              </a:xfrm>
              <a:prstGeom prst="rect">
                <a:avLst/>
              </a:prstGeom>
              <a:blipFill>
                <a:blip r:embed="rId5"/>
                <a:stretch>
                  <a:fillRect l="-1159" t="-1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08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896834" y="906385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Прочие Поисковики / Дескрипторы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9A96EF-46E0-47A3-9E4C-FC86DCA10925}"/>
              </a:ext>
            </a:extLst>
          </p:cNvPr>
          <p:cNvSpPr/>
          <p:nvPr/>
        </p:nvSpPr>
        <p:spPr>
          <a:xfrm>
            <a:off x="307876" y="2566961"/>
            <a:ext cx="7488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fast = cv2.FastFeatureDetector_create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fast.setNonmaxSuppression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kp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fast.detect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kp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cv2.drawKeypoints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kp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color=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45816B3-0AB9-4B3E-94A6-79A42561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74" y="2165277"/>
            <a:ext cx="4422050" cy="442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3DBB38-297D-445D-A08E-EB503259BFC4}"/>
              </a:ext>
            </a:extLst>
          </p:cNvPr>
          <p:cNvSpPr/>
          <p:nvPr/>
        </p:nvSpPr>
        <p:spPr>
          <a:xfrm>
            <a:off x="1415480" y="1556792"/>
            <a:ext cx="81762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FAST (Features from Accelerated Segment Test)</a:t>
            </a:r>
            <a:endParaRPr lang="tr-TR" sz="32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981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896834" y="906385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Прочие Поисковики / Дескрипторы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E3DBB38-297D-445D-A08E-EB503259BFC4}"/>
              </a:ext>
            </a:extLst>
          </p:cNvPr>
          <p:cNvSpPr/>
          <p:nvPr/>
        </p:nvSpPr>
        <p:spPr>
          <a:xfrm>
            <a:off x="1415480" y="1628800"/>
            <a:ext cx="96776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Binary Robust Independent Elementary Features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8CD4F67-CDE6-4146-BCAB-4D6189676B77}"/>
              </a:ext>
            </a:extLst>
          </p:cNvPr>
          <p:cNvSpPr/>
          <p:nvPr/>
        </p:nvSpPr>
        <p:spPr>
          <a:xfrm>
            <a:off x="3143672" y="2780928"/>
            <a:ext cx="84969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элемент описывается как серия тестов, каждый из которых просто сравнивает один пиксель в области элемента с некоторым другим, давая простой двоичный результат (то есть 0 или 1).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Дескриптор BRIEF является просто результатом n таких тестов, сгруппированных в битовую строку.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BA4A36-1EA2-4BB2-8974-3FB0136A43F8}"/>
              </a:ext>
            </a:extLst>
          </p:cNvPr>
          <p:cNvSpPr/>
          <p:nvPr/>
        </p:nvSpPr>
        <p:spPr>
          <a:xfrm>
            <a:off x="4799856" y="2276872"/>
            <a:ext cx="22890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Дескриптор</a:t>
            </a: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063552" y="5805264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Michael </a:t>
            </a:r>
            <a:r>
              <a:rPr lang="en-US" dirty="0" err="1">
                <a:solidFill>
                  <a:schemeClr val="bg1"/>
                </a:solidFill>
              </a:rPr>
              <a:t>Calonder</a:t>
            </a:r>
            <a:r>
              <a:rPr lang="en-US" dirty="0">
                <a:solidFill>
                  <a:schemeClr val="bg1"/>
                </a:solidFill>
              </a:rPr>
              <a:t>, Vincent </a:t>
            </a:r>
            <a:r>
              <a:rPr lang="en-US" dirty="0" err="1">
                <a:solidFill>
                  <a:schemeClr val="bg1"/>
                </a:solidFill>
              </a:rPr>
              <a:t>Lepetit</a:t>
            </a:r>
            <a:r>
              <a:rPr lang="en-US" dirty="0">
                <a:solidFill>
                  <a:schemeClr val="bg1"/>
                </a:solidFill>
              </a:rPr>
              <a:t>, Christoph </a:t>
            </a:r>
            <a:r>
              <a:rPr lang="en-US" dirty="0" err="1">
                <a:solidFill>
                  <a:schemeClr val="bg1"/>
                </a:solidFill>
              </a:rPr>
              <a:t>Strecha</a:t>
            </a:r>
            <a:r>
              <a:rPr lang="en-US" dirty="0">
                <a:solidFill>
                  <a:schemeClr val="bg1"/>
                </a:solidFill>
              </a:rPr>
              <a:t>, and Pascal </a:t>
            </a:r>
            <a:r>
              <a:rPr lang="en-US" dirty="0" err="1">
                <a:solidFill>
                  <a:schemeClr val="bg1"/>
                </a:solidFill>
              </a:rPr>
              <a:t>Fua</a:t>
            </a:r>
            <a:r>
              <a:rPr lang="en-US" dirty="0">
                <a:solidFill>
                  <a:schemeClr val="bg1"/>
                </a:solidFill>
              </a:rPr>
              <a:t>, "BRIEF: Binary Robust Independent Elementary Features", 11th European Conference on Computer Vision (ECCV), Heraklion, Crete. LNCS Springer, September 2010.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 descr="Image feature and corresponding 8-bit BRIEF descriptor. Vectors picture...  |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924944"/>
            <a:ext cx="254820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0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896834" y="906385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Прочие Поисковики / Дескрипторы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E3DBB38-297D-445D-A08E-EB503259BFC4}"/>
              </a:ext>
            </a:extLst>
          </p:cNvPr>
          <p:cNvSpPr/>
          <p:nvPr/>
        </p:nvSpPr>
        <p:spPr>
          <a:xfrm>
            <a:off x="1991544" y="1628800"/>
            <a:ext cx="6910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ORB (Oriented FAST and Rotated BRIEF)</a:t>
            </a:r>
            <a:endParaRPr lang="tr-TR" sz="32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BA4A36-1EA2-4BB2-8974-3FB0136A43F8}"/>
              </a:ext>
            </a:extLst>
          </p:cNvPr>
          <p:cNvSpPr/>
          <p:nvPr/>
        </p:nvSpPr>
        <p:spPr>
          <a:xfrm>
            <a:off x="6960096" y="2348880"/>
            <a:ext cx="3565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Дескриптор </a:t>
            </a:r>
            <a:r>
              <a:rPr lang="en-US" sz="28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BRIEF </a:t>
            </a:r>
            <a:endParaRPr lang="ru-RU" sz="28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1424" y="2276872"/>
            <a:ext cx="360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Детектор </a:t>
            </a:r>
            <a:r>
              <a:rPr lang="en-US" sz="3200" b="1" dirty="0">
                <a:solidFill>
                  <a:schemeClr val="bg1"/>
                </a:solidFill>
              </a:rPr>
              <a:t>FAST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i.imgflip.com/5kujk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068960"/>
            <a:ext cx="4968552" cy="279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07568" y="5949280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Ethan 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</a:rPr>
              <a:t>Rublee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, Vincent 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</a:rPr>
              <a:t>Rabaud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, Kurt 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</a:rPr>
              <a:t>Konolige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, Gary R. 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</a:rPr>
              <a:t>Bradski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</a:rPr>
              <a:t>ORB: An efficient alternative to SIFT or SURF. ICCV 2011: 2564-2571.</a:t>
            </a:r>
            <a:endParaRPr lang="en-US" b="0" i="0" dirty="0">
              <a:solidFill>
                <a:schemeClr val="bg1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16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896834" y="906385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Прочие Поисковики / Дескрипторы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45816B3-0AB9-4B3E-94A6-79A42561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072469"/>
            <a:ext cx="4422050" cy="442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9F6D41-8CB0-47C9-AD7A-72B9F2F82F0A}"/>
              </a:ext>
            </a:extLst>
          </p:cNvPr>
          <p:cNvSpPr/>
          <p:nvPr/>
        </p:nvSpPr>
        <p:spPr>
          <a:xfrm>
            <a:off x="0" y="2936293"/>
            <a:ext cx="82151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orb = cv2.ORB_create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nfeatures=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2000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orb.detectAndCompute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kp_img = cv2.drawKeypoints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kp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color=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flags=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3DBB38-297D-445D-A08E-EB503259BFC4}"/>
              </a:ext>
            </a:extLst>
          </p:cNvPr>
          <p:cNvSpPr/>
          <p:nvPr/>
        </p:nvSpPr>
        <p:spPr>
          <a:xfrm>
            <a:off x="1991544" y="1628800"/>
            <a:ext cx="6910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ORB (Oriented FAST and Rotated BRIEF)</a:t>
            </a:r>
            <a:endParaRPr lang="tr-TR" sz="32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788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896834" y="906385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-apple-system"/>
              </a:rPr>
              <a:t>Как сопоставлять?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070FE3-7DC4-4CCC-B452-30335F32A320}"/>
              </a:ext>
            </a:extLst>
          </p:cNvPr>
          <p:cNvSpPr/>
          <p:nvPr/>
        </p:nvSpPr>
        <p:spPr>
          <a:xfrm>
            <a:off x="500912" y="3789040"/>
            <a:ext cx="11678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bf = cv2.BFMatcher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cv2.NORM_L2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crossCheck=</a:t>
            </a:r>
            <a:r>
              <a:rPr lang="tr-TR" sz="28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ru-RU" sz="2800" dirty="0">
              <a:solidFill>
                <a:srgbClr val="DCDCDC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8CD4F67-CDE6-4146-BCAB-4D6189676B77}"/>
                  </a:ext>
                </a:extLst>
              </p:cNvPr>
              <p:cNvSpPr/>
              <p:nvPr/>
            </p:nvSpPr>
            <p:spPr>
              <a:xfrm>
                <a:off x="479376" y="1988840"/>
                <a:ext cx="1101722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Если дескриптор точки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на изображении 1 примерно равен дескриптору точки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на изображении 2, то наверное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это одна и та же точка  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8CD4F67-CDE6-4146-BCAB-4D6189676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988840"/>
                <a:ext cx="11017224" cy="1384995"/>
              </a:xfrm>
              <a:prstGeom prst="rect">
                <a:avLst/>
              </a:prstGeom>
              <a:blipFill>
                <a:blip r:embed="rId4"/>
                <a:stretch>
                  <a:fillRect l="-1162" t="-4846" r="-1107" b="-11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D070FE3-7DC4-4CCC-B452-30335F32A320}"/>
              </a:ext>
            </a:extLst>
          </p:cNvPr>
          <p:cNvSpPr/>
          <p:nvPr/>
        </p:nvSpPr>
        <p:spPr>
          <a:xfrm>
            <a:off x="407368" y="4581128"/>
            <a:ext cx="116788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matches = bf.match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des_</a:t>
            </a:r>
            <a:r>
              <a:rPr lang="ru-RU" sz="2800" dirty="0">
                <a:solidFill>
                  <a:srgbClr val="D4D4D4"/>
                </a:solidFill>
                <a:latin typeface="Courier New" panose="02070309020205020404" pitchFamily="49" charset="0"/>
              </a:rPr>
              <a:t>1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des_</a:t>
            </a:r>
            <a:r>
              <a:rPr lang="ru-RU" sz="2800" dirty="0">
                <a:solidFill>
                  <a:srgbClr val="D4D4D4"/>
                </a:solidFill>
                <a:latin typeface="Courier New" panose="02070309020205020404" pitchFamily="49" charset="0"/>
              </a:rPr>
              <a:t>2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matches = </a:t>
            </a:r>
            <a:r>
              <a:rPr lang="tr-TR" sz="2800" dirty="0">
                <a:solidFill>
                  <a:srgbClr val="DCDCAA"/>
                </a:solidFill>
                <a:latin typeface="Courier New" panose="02070309020205020404" pitchFamily="49" charset="0"/>
              </a:rPr>
              <a:t>sorted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matches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key=</a:t>
            </a:r>
            <a:r>
              <a:rPr lang="tr-TR" sz="2800" dirty="0">
                <a:solidFill>
                  <a:srgbClr val="569CD6"/>
                </a:solidFill>
                <a:latin typeface="Courier New" panose="02070309020205020404" pitchFamily="49" charset="0"/>
              </a:rPr>
              <a:t>lambda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x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x.distance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D070FE3-7DC4-4CCC-B452-30335F32A320}"/>
              </a:ext>
            </a:extLst>
          </p:cNvPr>
          <p:cNvSpPr/>
          <p:nvPr/>
        </p:nvSpPr>
        <p:spPr>
          <a:xfrm>
            <a:off x="398734" y="5805264"/>
            <a:ext cx="11791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match_img = cv2.drawMatches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img_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kp_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img_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kp_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matches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[: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40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3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77470" y="1628628"/>
            <a:ext cx="115145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Детекторы и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Дескрипторы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 Харриса </a:t>
            </a: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Scale-Invariant Feature Transform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Speeded-Up Robust Features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Oriented FAST and Rotated BRIEF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Features from Accelerated Segment Test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Binary Robust Independent Elementary Features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74432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Детекторы и Дескрипторы </a:t>
            </a:r>
          </a:p>
          <a:p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02184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Особые Точки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3" name="Picture 4" descr="image1">
            <a:extLst>
              <a:ext uri="{FF2B5EF4-FFF2-40B4-BE49-F238E27FC236}">
                <a16:creationId xmlns:a16="http://schemas.microsoft.com/office/drawing/2014/main" id="{4510ACAD-33AF-483F-8EE5-25611D4C8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7535" y="2132856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" descr="image2">
            <a:extLst>
              <a:ext uri="{FF2B5EF4-FFF2-40B4-BE49-F238E27FC236}">
                <a16:creationId xmlns:a16="http://schemas.microsoft.com/office/drawing/2014/main" id="{6A1D559B-AD94-4173-9DB7-85130E7E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7535" y="2132856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6" descr="SIFT2">
            <a:extLst>
              <a:ext uri="{FF2B5EF4-FFF2-40B4-BE49-F238E27FC236}">
                <a16:creationId xmlns:a16="http://schemas.microsoft.com/office/drawing/2014/main" id="{FBACDA95-9CDB-4F5D-9EF7-AD1F75CA97D0}"/>
              </a:ext>
            </a:extLst>
          </p:cNvPr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37535" y="2132856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7" descr="SIFT1">
            <a:extLst>
              <a:ext uri="{FF2B5EF4-FFF2-40B4-BE49-F238E27FC236}">
                <a16:creationId xmlns:a16="http://schemas.microsoft.com/office/drawing/2014/main" id="{658271FC-B2C8-479E-810C-F4D2F647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27535" y="2132856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Group 18">
            <a:extLst>
              <a:ext uri="{FF2B5EF4-FFF2-40B4-BE49-F238E27FC236}">
                <a16:creationId xmlns:a16="http://schemas.microsoft.com/office/drawing/2014/main" id="{D470A1D9-6B7A-4C1A-AC06-D940EB14B1B4}"/>
              </a:ext>
            </a:extLst>
          </p:cNvPr>
          <p:cNvGrpSpPr>
            <a:grpSpLocks/>
          </p:cNvGrpSpPr>
          <p:nvPr/>
        </p:nvGrpSpPr>
        <p:grpSpPr bwMode="auto">
          <a:xfrm>
            <a:off x="4478635" y="3053606"/>
            <a:ext cx="2759075" cy="1514475"/>
            <a:chOff x="2072" y="1924"/>
            <a:chExt cx="1738" cy="954"/>
          </a:xfrm>
        </p:grpSpPr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FB45B8D7-1027-439A-80D5-0E5B732A58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D10B78A2-4DFD-4A61-A60E-CBC972056C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1FFE14C3-E643-4BC3-90B8-E2613FE3CC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4699479-69D7-4EBE-A991-A63F7EC9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2">
              <a:extLst>
                <a:ext uri="{FF2B5EF4-FFF2-40B4-BE49-F238E27FC236}">
                  <a16:creationId xmlns:a16="http://schemas.microsoft.com/office/drawing/2014/main" id="{EF08AEA6-B452-437D-BF49-147F3C5C6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9EA5C067-6C98-468A-B4AE-B1DED92C9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0" name="Picture 16" descr="homography">
            <a:extLst>
              <a:ext uri="{FF2B5EF4-FFF2-40B4-BE49-F238E27FC236}">
                <a16:creationId xmlns:a16="http://schemas.microsoft.com/office/drawing/2014/main" id="{8D097B5E-6AEE-48B9-B809-29E3FAF2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27648" y="2132856"/>
            <a:ext cx="5691187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78D5632-521F-4F5C-B6FD-7F3350E038D9}"/>
              </a:ext>
            </a:extLst>
          </p:cNvPr>
          <p:cNvSpPr/>
          <p:nvPr/>
        </p:nvSpPr>
        <p:spPr>
          <a:xfrm>
            <a:off x="623392" y="5147518"/>
            <a:ext cx="10441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Локальная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особая точка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это точка с характерной (особой) окрестностью, т.е.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отличающаяся от всех точек в некоторой окрестности</a:t>
            </a: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38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Об особых точках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B8EB2B-3375-4255-8AF2-D7224DFB5C25}"/>
              </a:ext>
            </a:extLst>
          </p:cNvPr>
          <p:cNvSpPr/>
          <p:nvPr/>
        </p:nvSpPr>
        <p:spPr>
          <a:xfrm>
            <a:off x="191344" y="1484784"/>
            <a:ext cx="118566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Повторяемость (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Repeatability)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Особенность (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находится в том же месте сцены не смотря на изменения точки обзора и освещения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Значимость (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Saliency)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Каждая особенность имеет уникальное (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distinctive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описание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Компактность и эффективность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Количество особенностей существенно меньше числа пикселей изображения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Локальность (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Locality)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Особенность занимает маленькую область изображения, поэтому работа с ней нечувствительна к перекрытиям</a:t>
            </a: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3774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 повторяемость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0FD6432-A7EB-4B23-AE4B-3D735D483186}"/>
              </a:ext>
            </a:extLst>
          </p:cNvPr>
          <p:cNvSpPr/>
          <p:nvPr/>
        </p:nvSpPr>
        <p:spPr>
          <a:xfrm>
            <a:off x="5285962" y="3303140"/>
            <a:ext cx="108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4CD64F6-EA4E-42A4-86C7-66E97B020817}"/>
              </a:ext>
            </a:extLst>
          </p:cNvPr>
          <p:cNvSpPr/>
          <p:nvPr/>
        </p:nvSpPr>
        <p:spPr>
          <a:xfrm rot="2465966">
            <a:off x="8051780" y="3209521"/>
            <a:ext cx="108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2424DD9-D64F-4A88-91B9-43C10DC53B9E}"/>
              </a:ext>
            </a:extLst>
          </p:cNvPr>
          <p:cNvSpPr/>
          <p:nvPr/>
        </p:nvSpPr>
        <p:spPr>
          <a:xfrm>
            <a:off x="2441240" y="3153543"/>
            <a:ext cx="1440000" cy="144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араллелограмм 24">
            <a:extLst>
              <a:ext uri="{FF2B5EF4-FFF2-40B4-BE49-F238E27FC236}">
                <a16:creationId xmlns:a16="http://schemas.microsoft.com/office/drawing/2014/main" id="{34B5835F-11E5-42D3-A97D-4A785B94FFBD}"/>
              </a:ext>
            </a:extLst>
          </p:cNvPr>
          <p:cNvSpPr/>
          <p:nvPr/>
        </p:nvSpPr>
        <p:spPr>
          <a:xfrm>
            <a:off x="4968498" y="1725784"/>
            <a:ext cx="2160000" cy="1080000"/>
          </a:xfrm>
          <a:prstGeom prst="parallelogram">
            <a:avLst>
              <a:gd name="adj" fmla="val 105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F07DEF-1ACF-4BA6-8805-B8D89AE326FA}"/>
              </a:ext>
            </a:extLst>
          </p:cNvPr>
          <p:cNvSpPr txBox="1"/>
          <p:nvPr/>
        </p:nvSpPr>
        <p:spPr>
          <a:xfrm>
            <a:off x="8040216" y="450912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поворот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6408E6-37A0-4328-AABD-030819B1A094}"/>
              </a:ext>
            </a:extLst>
          </p:cNvPr>
          <p:cNvSpPr txBox="1"/>
          <p:nvPr/>
        </p:nvSpPr>
        <p:spPr>
          <a:xfrm>
            <a:off x="1991544" y="4653136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9FCD0A-F660-45E9-93E8-CF6CED69DBDE}"/>
              </a:ext>
            </a:extLst>
          </p:cNvPr>
          <p:cNvSpPr txBox="1"/>
          <p:nvPr/>
        </p:nvSpPr>
        <p:spPr>
          <a:xfrm>
            <a:off x="4398106" y="2787559"/>
            <a:ext cx="3858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Аффинное преобразование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559F72-3C55-4277-A792-39471D17E747}"/>
              </a:ext>
            </a:extLst>
          </p:cNvPr>
          <p:cNvSpPr txBox="1"/>
          <p:nvPr/>
        </p:nvSpPr>
        <p:spPr>
          <a:xfrm>
            <a:off x="3791744" y="5949280"/>
            <a:ext cx="4914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Изменение Яркости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20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he-IL" sz="20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 </a:t>
            </a:r>
            <a:r>
              <a:rPr lang="en-US" sz="2000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 b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D495D42-DC86-4400-A941-DDBAE2DAB090}"/>
              </a:ext>
            </a:extLst>
          </p:cNvPr>
          <p:cNvSpPr/>
          <p:nvPr/>
        </p:nvSpPr>
        <p:spPr>
          <a:xfrm>
            <a:off x="5315557" y="4876565"/>
            <a:ext cx="1080000" cy="10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01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Аффинное преобразование и Дали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pic>
        <p:nvPicPr>
          <p:cNvPr id="22" name="Picture 6" descr="http://farm5.staticflickr.com/4027/4715529523_44d4e8b38c_z.jpg">
            <a:extLst>
              <a:ext uri="{FF2B5EF4-FFF2-40B4-BE49-F238E27FC236}">
                <a16:creationId xmlns:a16="http://schemas.microsoft.com/office/drawing/2014/main" id="{29705A83-027B-40AE-A8B6-CFEEBD56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723272"/>
            <a:ext cx="6096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C028F0F-0CBB-4D31-BF87-6BBF08F7C427}"/>
              </a:ext>
            </a:extLst>
          </p:cNvPr>
          <p:cNvSpPr/>
          <p:nvPr/>
        </p:nvSpPr>
        <p:spPr>
          <a:xfrm>
            <a:off x="2423592" y="6021288"/>
            <a:ext cx="6782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Сальвадор Дали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Anamorphic Artworks</a:t>
            </a:r>
          </a:p>
        </p:txBody>
      </p:sp>
    </p:spTree>
    <p:extLst>
      <p:ext uri="{BB962C8B-B14F-4D97-AF65-F5344CB8AC3E}">
        <p14:creationId xmlns:p14="http://schemas.microsoft.com/office/powerpoint/2010/main" val="367500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10582</TotalTime>
  <Words>1600</Words>
  <Application>Microsoft Office PowerPoint</Application>
  <PresentationFormat>Широкоэкранный</PresentationFormat>
  <Paragraphs>474</Paragraphs>
  <Slides>47</Slides>
  <Notes>46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9" baseType="lpstr">
      <vt:lpstr>-apple-system</vt:lpstr>
      <vt:lpstr>Arial</vt:lpstr>
      <vt:lpstr>AvantGarde Bk BT</vt:lpstr>
      <vt:lpstr>Calibri</vt:lpstr>
      <vt:lpstr>Cambria Math</vt:lpstr>
      <vt:lpstr>Courier New</vt:lpstr>
      <vt:lpstr>Helvetica</vt:lpstr>
      <vt:lpstr>Symbol</vt:lpstr>
      <vt:lpstr>Times New Roman</vt:lpstr>
      <vt:lpstr>Verdana</vt:lpstr>
      <vt:lpstr>Тема Office</vt:lpstr>
      <vt:lpstr>Image</vt:lpstr>
      <vt:lpstr>Презентация PowerPoint</vt:lpstr>
      <vt:lpstr>В предыдущей лекции</vt:lpstr>
      <vt:lpstr>Содержание</vt:lpstr>
      <vt:lpstr>Презентация PowerPoint</vt:lpstr>
      <vt:lpstr>Содержание</vt:lpstr>
      <vt:lpstr>Особые Точки</vt:lpstr>
      <vt:lpstr>Об особых точках</vt:lpstr>
      <vt:lpstr>Про повторяемость</vt:lpstr>
      <vt:lpstr>Аффинное преобразование и Дали</vt:lpstr>
      <vt:lpstr>Что может быть особой точкой?</vt:lpstr>
      <vt:lpstr>Углы</vt:lpstr>
      <vt:lpstr>Содержание</vt:lpstr>
      <vt:lpstr>Формальное Определение</vt:lpstr>
      <vt:lpstr>Содержание</vt:lpstr>
      <vt:lpstr>Локальное Изменение Интенсивности</vt:lpstr>
      <vt:lpstr>Ряды Тейлора</vt:lpstr>
      <vt:lpstr>Как это все нам поможет</vt:lpstr>
      <vt:lpstr>Визуализация</vt:lpstr>
      <vt:lpstr>Детектор Харриса </vt:lpstr>
      <vt:lpstr>Детектор Харриса: Алгоритм </vt:lpstr>
      <vt:lpstr>Детектор Харриса</vt:lpstr>
      <vt:lpstr>Инвариантность Метода</vt:lpstr>
      <vt:lpstr>Содержание</vt:lpstr>
      <vt:lpstr>Поиск «блобов»</vt:lpstr>
      <vt:lpstr>Про выбор масштаба</vt:lpstr>
      <vt:lpstr>Ускорение вычисления</vt:lpstr>
      <vt:lpstr>Пирамидальное представление изображения</vt:lpstr>
      <vt:lpstr>Пирамидальное представление изображения</vt:lpstr>
      <vt:lpstr>Построение пирамиды разности гауссианов</vt:lpstr>
      <vt:lpstr>Определение особой точки по локальному экстремуму</vt:lpstr>
      <vt:lpstr>Подбор разных масштабов</vt:lpstr>
      <vt:lpstr>Scale-Invariant Feature Transform: Алгоритм</vt:lpstr>
      <vt:lpstr>Scale-Invariant Feature Transform: Дескриптор</vt:lpstr>
      <vt:lpstr>Scale-Invariant Feature Transform: Python Open CV</vt:lpstr>
      <vt:lpstr>Содержание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347</cp:revision>
  <dcterms:created xsi:type="dcterms:W3CDTF">2019-05-20T04:53:11Z</dcterms:created>
  <dcterms:modified xsi:type="dcterms:W3CDTF">2022-09-23T08:30:19Z</dcterms:modified>
</cp:coreProperties>
</file>